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61" r:id="rId6"/>
    <p:sldId id="262" r:id="rId7"/>
    <p:sldId id="263" r:id="rId8"/>
    <p:sldId id="264" r:id="rId9"/>
    <p:sldId id="265" r:id="rId10"/>
    <p:sldId id="266" r:id="rId11"/>
    <p:sldId id="259" r:id="rId12"/>
    <p:sldId id="267" r:id="rId13"/>
    <p:sldId id="268" r:id="rId14"/>
    <p:sldId id="271" r:id="rId15"/>
    <p:sldId id="269" r:id="rId16"/>
    <p:sldId id="272" r:id="rId17"/>
    <p:sldId id="270"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039FA-7AD8-4A65-987F-8B20BA556D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E5429C7-1F2D-4306-803E-6C3345D432FB}">
      <dgm:prSet custT="1"/>
      <dgm:spPr/>
      <dgm:t>
        <a:bodyPr/>
        <a:lstStyle/>
        <a:p>
          <a:pPr rtl="0"/>
          <a:r>
            <a:rPr lang="es-CO" sz="3200" dirty="0" smtClean="0"/>
            <a:t>¿UN DISCAPACITADO PUEDE PREDICAR HOY?</a:t>
          </a:r>
          <a:endParaRPr lang="es-CO" sz="3200" dirty="0"/>
        </a:p>
      </dgm:t>
    </dgm:pt>
    <dgm:pt modelId="{DE14A19A-085F-4D6B-828F-A1E09C87CC96}" type="parTrans" cxnId="{7032F788-A734-488B-8B06-5D260B7BE4B1}">
      <dgm:prSet/>
      <dgm:spPr/>
      <dgm:t>
        <a:bodyPr/>
        <a:lstStyle/>
        <a:p>
          <a:endParaRPr lang="es-CO"/>
        </a:p>
      </dgm:t>
    </dgm:pt>
    <dgm:pt modelId="{A904CF45-6489-4C05-8B22-E141235190FC}" type="sibTrans" cxnId="{7032F788-A734-488B-8B06-5D260B7BE4B1}">
      <dgm:prSet/>
      <dgm:spPr/>
      <dgm:t>
        <a:bodyPr/>
        <a:lstStyle/>
        <a:p>
          <a:endParaRPr lang="es-CO"/>
        </a:p>
      </dgm:t>
    </dgm:pt>
    <dgm:pt modelId="{B4AE620A-AEBC-4EF8-B0D4-E0CE610E9E93}" type="pres">
      <dgm:prSet presAssocID="{EEA039FA-7AD8-4A65-987F-8B20BA556D69}" presName="linear" presStyleCnt="0">
        <dgm:presLayoutVars>
          <dgm:animLvl val="lvl"/>
          <dgm:resizeHandles val="exact"/>
        </dgm:presLayoutVars>
      </dgm:prSet>
      <dgm:spPr/>
      <dgm:t>
        <a:bodyPr/>
        <a:lstStyle/>
        <a:p>
          <a:endParaRPr lang="es-CO"/>
        </a:p>
      </dgm:t>
    </dgm:pt>
    <dgm:pt modelId="{698EA156-7370-433C-B64C-F6B3DEE7BCE6}" type="pres">
      <dgm:prSet presAssocID="{BE5429C7-1F2D-4306-803E-6C3345D432FB}" presName="parentText" presStyleLbl="node1" presStyleIdx="0" presStyleCnt="1" custScaleY="112918" custLinFactNeighborX="-3706" custLinFactNeighborY="-12659">
        <dgm:presLayoutVars>
          <dgm:chMax val="0"/>
          <dgm:bulletEnabled val="1"/>
        </dgm:presLayoutVars>
      </dgm:prSet>
      <dgm:spPr/>
      <dgm:t>
        <a:bodyPr/>
        <a:lstStyle/>
        <a:p>
          <a:endParaRPr lang="es-CO"/>
        </a:p>
      </dgm:t>
    </dgm:pt>
  </dgm:ptLst>
  <dgm:cxnLst>
    <dgm:cxn modelId="{823EAF7C-76CB-4733-A334-06D790923922}" type="presOf" srcId="{BE5429C7-1F2D-4306-803E-6C3345D432FB}" destId="{698EA156-7370-433C-B64C-F6B3DEE7BCE6}" srcOrd="0" destOrd="0" presId="urn:microsoft.com/office/officeart/2005/8/layout/vList2"/>
    <dgm:cxn modelId="{9A36DF48-F12F-40A5-A70C-1ECC3190F885}" type="presOf" srcId="{EEA039FA-7AD8-4A65-987F-8B20BA556D69}" destId="{B4AE620A-AEBC-4EF8-B0D4-E0CE610E9E93}" srcOrd="0" destOrd="0" presId="urn:microsoft.com/office/officeart/2005/8/layout/vList2"/>
    <dgm:cxn modelId="{7032F788-A734-488B-8B06-5D260B7BE4B1}" srcId="{EEA039FA-7AD8-4A65-987F-8B20BA556D69}" destId="{BE5429C7-1F2D-4306-803E-6C3345D432FB}" srcOrd="0" destOrd="0" parTransId="{DE14A19A-085F-4D6B-828F-A1E09C87CC96}" sibTransId="{A904CF45-6489-4C05-8B22-E141235190FC}"/>
    <dgm:cxn modelId="{0ACA20EF-E06D-43EC-86FC-93E1E825B1E6}" type="presParOf" srcId="{B4AE620A-AEBC-4EF8-B0D4-E0CE610E9E93}" destId="{698EA156-7370-433C-B64C-F6B3DEE7BCE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8EA156-7370-433C-B64C-F6B3DEE7BCE6}">
      <dsp:nvSpPr>
        <dsp:cNvPr id="0" name=""/>
        <dsp:cNvSpPr/>
      </dsp:nvSpPr>
      <dsp:spPr>
        <a:xfrm>
          <a:off x="0" y="0"/>
          <a:ext cx="7772400" cy="137398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O" sz="3200" kern="1200" dirty="0" smtClean="0"/>
            <a:t>¿UN DISCAPACITADO PUEDE PREDICAR HOY?</a:t>
          </a:r>
          <a:endParaRPr lang="es-CO" sz="3200" kern="1200" dirty="0"/>
        </a:p>
      </dsp:txBody>
      <dsp:txXfrm>
        <a:off x="67072" y="67072"/>
        <a:ext cx="7638256" cy="12398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08/03/2014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53523246"/>
              </p:ext>
            </p:extLst>
          </p:nvPr>
        </p:nvGraphicFramePr>
        <p:xfrm>
          <a:off x="755576" y="548680"/>
          <a:ext cx="7772400" cy="165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776" y="2132856"/>
            <a:ext cx="4320480"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22058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03848" y="548681"/>
            <a:ext cx="3240360" cy="3384376"/>
          </a:xfrm>
        </p:spPr>
        <p:txBody>
          <a:bodyPr>
            <a:normAutofit fontScale="85000" lnSpcReduction="10000"/>
          </a:bodyPr>
          <a:lstStyle/>
          <a:p>
            <a:pPr marL="0" indent="0" algn="ctr">
              <a:buNone/>
            </a:pPr>
            <a:r>
              <a:rPr lang="es-CO" dirty="0" smtClean="0"/>
              <a:t>Como ustedes se habrán dado cuenta, en todos los temas que exponemos aquí, siempre ponemos como base la Palabra de Dios y el Espíritu de Profecía. </a:t>
            </a:r>
          </a:p>
        </p:txBody>
      </p:sp>
      <p:sp>
        <p:nvSpPr>
          <p:cNvPr id="4" name="3 Rectángulo"/>
          <p:cNvSpPr/>
          <p:nvPr/>
        </p:nvSpPr>
        <p:spPr>
          <a:xfrm>
            <a:off x="827584" y="4221088"/>
            <a:ext cx="7848872" cy="2062103"/>
          </a:xfrm>
          <a:prstGeom prst="rect">
            <a:avLst/>
          </a:prstGeom>
        </p:spPr>
        <p:txBody>
          <a:bodyPr wrap="square">
            <a:spAutoFit/>
          </a:bodyPr>
          <a:lstStyle/>
          <a:p>
            <a:pPr algn="ctr"/>
            <a:r>
              <a:rPr lang="es-CO" sz="3200" i="1" dirty="0">
                <a:solidFill>
                  <a:srgbClr val="FF0000"/>
                </a:solidFill>
                <a:latin typeface="Agency FB" pitchFamily="34" charset="0"/>
              </a:rPr>
              <a:t>Por tanto, en esta </a:t>
            </a:r>
            <a:r>
              <a:rPr lang="es-CO" sz="3200" i="1" dirty="0" smtClean="0">
                <a:solidFill>
                  <a:srgbClr val="FF0000"/>
                </a:solidFill>
                <a:latin typeface="Agency FB" pitchFamily="34" charset="0"/>
              </a:rPr>
              <a:t>ves, </a:t>
            </a:r>
            <a:r>
              <a:rPr lang="es-CO" sz="3200" i="1" dirty="0">
                <a:solidFill>
                  <a:srgbClr val="FF0000"/>
                </a:solidFill>
                <a:latin typeface="Agency FB" pitchFamily="34" charset="0"/>
              </a:rPr>
              <a:t>como en todas las otras </a:t>
            </a:r>
            <a:r>
              <a:rPr lang="es-CO" sz="3200" i="1" dirty="0" smtClean="0">
                <a:solidFill>
                  <a:srgbClr val="FF0000"/>
                </a:solidFill>
                <a:latin typeface="Agency FB" pitchFamily="34" charset="0"/>
              </a:rPr>
              <a:t>veces, comenzaremos </a:t>
            </a:r>
            <a:r>
              <a:rPr lang="es-CO" sz="3200" i="1" dirty="0">
                <a:solidFill>
                  <a:srgbClr val="FF0000"/>
                </a:solidFill>
                <a:latin typeface="Agency FB" pitchFamily="34" charset="0"/>
              </a:rPr>
              <a:t>buscando un texto donde nos diga que </a:t>
            </a:r>
            <a:r>
              <a:rPr lang="es-CO" sz="3200" i="1" dirty="0" smtClean="0">
                <a:solidFill>
                  <a:srgbClr val="FF0000"/>
                </a:solidFill>
                <a:latin typeface="Agency FB" pitchFamily="34" charset="0"/>
              </a:rPr>
              <a:t>ordena nuestro </a:t>
            </a:r>
            <a:r>
              <a:rPr lang="es-CO" sz="3200" i="1" dirty="0">
                <a:solidFill>
                  <a:srgbClr val="FF0000"/>
                </a:solidFill>
                <a:latin typeface="Agency FB" pitchFamily="34" charset="0"/>
              </a:rPr>
              <a:t>Amante Dios </a:t>
            </a:r>
            <a:r>
              <a:rPr lang="es-CO" sz="3200" i="1" dirty="0" smtClean="0">
                <a:solidFill>
                  <a:srgbClr val="FF0000"/>
                </a:solidFill>
                <a:latin typeface="Agency FB" pitchFamily="34" charset="0"/>
              </a:rPr>
              <a:t>quien es la suprema autoridad, al </a:t>
            </a:r>
            <a:r>
              <a:rPr lang="es-CO" sz="3200" i="1" dirty="0">
                <a:solidFill>
                  <a:srgbClr val="FF0000"/>
                </a:solidFill>
                <a:latin typeface="Agency FB" pitchFamily="34" charset="0"/>
              </a:rPr>
              <a:t>respecto</a:t>
            </a:r>
            <a:r>
              <a:rPr lang="es-CO" sz="3200" i="1" dirty="0" smtClean="0">
                <a:solidFill>
                  <a:srgbClr val="FF0000"/>
                </a:solidFill>
                <a:latin typeface="Agency FB" pitchFamily="34" charset="0"/>
              </a:rPr>
              <a:t>. </a:t>
            </a:r>
            <a:endParaRPr lang="es-CO" sz="3200" i="1" dirty="0">
              <a:solidFill>
                <a:srgbClr val="FF0000"/>
              </a:solidFill>
              <a:latin typeface="Agency FB"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12676"/>
            <a:ext cx="201622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692696"/>
            <a:ext cx="237626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260214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16632"/>
            <a:ext cx="8229600" cy="922114"/>
          </a:xfrm>
        </p:spPr>
        <p:txBody>
          <a:bodyPr>
            <a:noAutofit/>
          </a:bodyPr>
          <a:lstStyle/>
          <a:p>
            <a:r>
              <a:rPr lang="es-CO" b="1" dirty="0" smtClean="0">
                <a:latin typeface="Agency FB" pitchFamily="34" charset="0"/>
              </a:rPr>
              <a:t>En la Biblia encontramos lo siguiente Lev.21.16-23.</a:t>
            </a:r>
            <a:endParaRPr lang="es-CO" b="1" dirty="0">
              <a:latin typeface="Agency FB" pitchFamily="34" charset="0"/>
            </a:endParaRPr>
          </a:p>
        </p:txBody>
      </p:sp>
      <p:sp>
        <p:nvSpPr>
          <p:cNvPr id="3" name="2 Marcador de contenido"/>
          <p:cNvSpPr>
            <a:spLocks noGrp="1"/>
          </p:cNvSpPr>
          <p:nvPr>
            <p:ph idx="1"/>
          </p:nvPr>
        </p:nvSpPr>
        <p:spPr>
          <a:xfrm>
            <a:off x="0" y="1268760"/>
            <a:ext cx="9144000" cy="5400600"/>
          </a:xfrm>
          <a:blipFill>
            <a:blip r:embed="rId2"/>
            <a:tile tx="0" ty="0" sx="100000" sy="100000" flip="none" algn="tl"/>
          </a:blipFill>
        </p:spPr>
        <p:txBody>
          <a:bodyPr>
            <a:noAutofit/>
          </a:bodyPr>
          <a:lstStyle/>
          <a:p>
            <a:pPr marL="0" indent="0">
              <a:buNone/>
            </a:pPr>
            <a:r>
              <a:rPr lang="es-CO" sz="2400" b="1" u="sng" dirty="0" smtClean="0"/>
              <a:t>Y </a:t>
            </a:r>
            <a:r>
              <a:rPr lang="es-CO" sz="2400" b="1" u="sng" dirty="0"/>
              <a:t>Jehová habló a Moisés</a:t>
            </a:r>
            <a:r>
              <a:rPr lang="es-CO" sz="2400" dirty="0"/>
              <a:t>, </a:t>
            </a:r>
            <a:r>
              <a:rPr lang="es-CO" sz="2400" dirty="0" smtClean="0"/>
              <a:t>diciendo: 17 </a:t>
            </a:r>
            <a:r>
              <a:rPr lang="es-CO" sz="2400" dirty="0"/>
              <a:t>Habla a Aarón y dile: Ninguno de tus </a:t>
            </a:r>
            <a:r>
              <a:rPr lang="es-CO" sz="2400" u="sng" dirty="0"/>
              <a:t>descendientes</a:t>
            </a:r>
            <a:r>
              <a:rPr lang="es-CO" sz="2400" dirty="0"/>
              <a:t> por sus generaciones, que tenga algún </a:t>
            </a:r>
            <a:r>
              <a:rPr lang="es-CO" sz="2400" u="sng" dirty="0"/>
              <a:t>defecto</a:t>
            </a:r>
            <a:r>
              <a:rPr lang="es-CO" sz="2400" dirty="0"/>
              <a:t>, se acercará para </a:t>
            </a:r>
            <a:r>
              <a:rPr lang="es-CO" sz="2400" b="1" u="sng" dirty="0"/>
              <a:t>ofrecer el pan de su </a:t>
            </a:r>
            <a:r>
              <a:rPr lang="es-CO" sz="2400" b="1" u="sng" dirty="0" smtClean="0"/>
              <a:t>Dios</a:t>
            </a:r>
            <a:r>
              <a:rPr lang="es-CO" sz="2400" dirty="0" smtClean="0"/>
              <a:t>. 18 </a:t>
            </a:r>
            <a:r>
              <a:rPr lang="es-CO" sz="2400" dirty="0"/>
              <a:t>Porque ningún varón en el cual haya </a:t>
            </a:r>
            <a:r>
              <a:rPr lang="es-CO" sz="2400" u="sng" dirty="0"/>
              <a:t>defecto</a:t>
            </a:r>
            <a:r>
              <a:rPr lang="es-CO" sz="2400" dirty="0"/>
              <a:t> se acercará; varón </a:t>
            </a:r>
            <a:r>
              <a:rPr lang="es-CO" sz="2400" u="sng" dirty="0"/>
              <a:t>ciego</a:t>
            </a:r>
            <a:r>
              <a:rPr lang="es-CO" sz="2400" dirty="0"/>
              <a:t>, o </a:t>
            </a:r>
            <a:r>
              <a:rPr lang="es-CO" sz="2400" u="sng" dirty="0"/>
              <a:t>cojo</a:t>
            </a:r>
            <a:r>
              <a:rPr lang="es-CO" sz="2400" dirty="0"/>
              <a:t>, o </a:t>
            </a:r>
            <a:r>
              <a:rPr lang="es-CO" sz="2400" u="sng" dirty="0"/>
              <a:t>mutil</a:t>
            </a:r>
            <a:r>
              <a:rPr lang="es-CO" sz="2400" dirty="0"/>
              <a:t>ado, o </a:t>
            </a:r>
            <a:r>
              <a:rPr lang="es-CO" sz="2400" u="sng" dirty="0"/>
              <a:t>sobrado</a:t>
            </a:r>
            <a:r>
              <a:rPr lang="es-CO" sz="2400" dirty="0"/>
              <a:t>, </a:t>
            </a:r>
            <a:r>
              <a:rPr lang="es-CO" sz="2400" dirty="0" smtClean="0"/>
              <a:t>19 </a:t>
            </a:r>
            <a:r>
              <a:rPr lang="es-CO" sz="2400" dirty="0"/>
              <a:t>o varón que tenga </a:t>
            </a:r>
            <a:r>
              <a:rPr lang="es-CO" sz="2400" u="sng" dirty="0"/>
              <a:t>quebradura de pie o rotura de</a:t>
            </a:r>
            <a:r>
              <a:rPr lang="es-CO" sz="2400" dirty="0"/>
              <a:t> </a:t>
            </a:r>
            <a:r>
              <a:rPr lang="es-CO" sz="2400" u="sng" dirty="0"/>
              <a:t>mano</a:t>
            </a:r>
            <a:r>
              <a:rPr lang="es-CO" sz="2400" dirty="0"/>
              <a:t>,</a:t>
            </a:r>
          </a:p>
          <a:p>
            <a:r>
              <a:rPr lang="es-CO" sz="2400" dirty="0"/>
              <a:t>20 o </a:t>
            </a:r>
            <a:r>
              <a:rPr lang="es-CO" sz="2400" u="sng" dirty="0"/>
              <a:t>jorobad</a:t>
            </a:r>
            <a:r>
              <a:rPr lang="es-CO" sz="2400" dirty="0"/>
              <a:t>o, o </a:t>
            </a:r>
            <a:r>
              <a:rPr lang="es-CO" sz="2400" u="sng" dirty="0"/>
              <a:t>enano</a:t>
            </a:r>
            <a:r>
              <a:rPr lang="es-CO" sz="2400" dirty="0"/>
              <a:t>, o que tenga nube en el ojo, o que tenga </a:t>
            </a:r>
            <a:r>
              <a:rPr lang="es-CO" sz="2400" u="sng" dirty="0"/>
              <a:t>sarna, o empeine, o testículo magullado</a:t>
            </a:r>
            <a:r>
              <a:rPr lang="es-CO" sz="2400" dirty="0"/>
              <a:t>.</a:t>
            </a:r>
          </a:p>
          <a:p>
            <a:r>
              <a:rPr lang="es-CO" sz="2400" dirty="0"/>
              <a:t>21 Ningún varón de la </a:t>
            </a:r>
            <a:r>
              <a:rPr lang="es-CO" sz="2400" u="sng" dirty="0"/>
              <a:t>descendencia</a:t>
            </a:r>
            <a:r>
              <a:rPr lang="es-CO" sz="2400" dirty="0"/>
              <a:t> del sacerdote Aarón, en el cual haya </a:t>
            </a:r>
            <a:r>
              <a:rPr lang="es-CO" sz="2400" u="sng" dirty="0"/>
              <a:t>defecto</a:t>
            </a:r>
            <a:r>
              <a:rPr lang="es-CO" sz="2400" dirty="0"/>
              <a:t>, se acercará para ofrecer las </a:t>
            </a:r>
            <a:r>
              <a:rPr lang="es-CO" sz="2400" u="sng" dirty="0"/>
              <a:t>ofrendas</a:t>
            </a:r>
            <a:r>
              <a:rPr lang="es-CO" sz="2400" dirty="0"/>
              <a:t> encendidas para Jehová. Hay defecto en él; no se acercará a ofrecer el pan de su Dios. </a:t>
            </a:r>
            <a:r>
              <a:rPr lang="es-CO" sz="2400" dirty="0" smtClean="0"/>
              <a:t>22 </a:t>
            </a:r>
            <a:r>
              <a:rPr lang="es-CO" sz="2400" dirty="0"/>
              <a:t>Del pan de su Dios, de lo muy santo y de las cosas santificadas, podrá </a:t>
            </a:r>
            <a:r>
              <a:rPr lang="es-CO" sz="2400" dirty="0" smtClean="0"/>
              <a:t>comer. 23 </a:t>
            </a:r>
            <a:r>
              <a:rPr lang="es-CO" sz="2400" dirty="0"/>
              <a:t>Pero no se </a:t>
            </a:r>
            <a:r>
              <a:rPr lang="es-CO" sz="2400" u="sng" dirty="0"/>
              <a:t>acercará tras el velo</a:t>
            </a:r>
            <a:r>
              <a:rPr lang="es-CO" sz="2400" dirty="0"/>
              <a:t>, ni se acercará al </a:t>
            </a:r>
            <a:r>
              <a:rPr lang="es-CO" sz="2400" u="sng" dirty="0"/>
              <a:t>altar</a:t>
            </a:r>
            <a:r>
              <a:rPr lang="es-CO" sz="2400" dirty="0"/>
              <a:t>, por cuanto hay defecto en él; para que no profane mi santuario, porque yo Jehová soy el que los santifico.</a:t>
            </a:r>
            <a:endParaRPr lang="es-CO" sz="2400" dirty="0" smtClean="0"/>
          </a:p>
        </p:txBody>
      </p:sp>
    </p:spTree>
    <p:extLst>
      <p:ext uri="{BB962C8B-B14F-4D97-AF65-F5344CB8AC3E}">
        <p14:creationId xmlns:p14="http://schemas.microsoft.com/office/powerpoint/2010/main" val="239198312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dirty="0" smtClean="0">
                <a:latin typeface="Agency FB" pitchFamily="34" charset="0"/>
              </a:rPr>
              <a:t>Note que es Dios el que está dando esta orden a Moisés, para que a su vez, él se la transmita a Aarón quien es el Sumo Sacerdote.</a:t>
            </a:r>
            <a:endParaRPr lang="es-CO" sz="2800" b="1" dirty="0">
              <a:latin typeface="Agency FB" pitchFamily="34" charset="0"/>
            </a:endParaRPr>
          </a:p>
        </p:txBody>
      </p:sp>
      <p:sp>
        <p:nvSpPr>
          <p:cNvPr id="3" name="2 Marcador de contenido"/>
          <p:cNvSpPr>
            <a:spLocks noGrp="1"/>
          </p:cNvSpPr>
          <p:nvPr>
            <p:ph idx="1"/>
          </p:nvPr>
        </p:nvSpPr>
        <p:spPr>
          <a:xfrm>
            <a:off x="457200" y="1600200"/>
            <a:ext cx="8229600" cy="5257800"/>
          </a:xfrm>
          <a:blipFill>
            <a:blip r:embed="rId2"/>
            <a:tile tx="0" ty="0" sx="100000" sy="100000" flip="none" algn="tl"/>
          </a:blipFill>
        </p:spPr>
        <p:txBody>
          <a:bodyPr>
            <a:noAutofit/>
          </a:bodyPr>
          <a:lstStyle/>
          <a:p>
            <a:pPr marL="0" indent="0" algn="ctr">
              <a:buNone/>
            </a:pPr>
            <a:r>
              <a:rPr lang="es-CO" sz="2400" dirty="0" smtClean="0"/>
              <a:t>Por tanto, este no era un reglamente inventado por Moisés o Aarón para prohibir que ningún lisiado participase en las actividades propias de un sacerdote.</a:t>
            </a:r>
          </a:p>
          <a:p>
            <a:pPr marL="0" indent="0" algn="ctr">
              <a:buNone/>
            </a:pPr>
            <a:r>
              <a:rPr lang="es-CO" sz="2400" dirty="0" smtClean="0"/>
              <a:t>Otra cosa que podemos extraer de esta lectura de la Santa Biblia es que el sacerdocio establecido por Dios era generacional, es decir: de Aarón a sus descendientes.   </a:t>
            </a:r>
          </a:p>
          <a:p>
            <a:pPr marL="0" indent="0" algn="ctr">
              <a:buNone/>
            </a:pPr>
            <a:r>
              <a:rPr lang="es-CO" sz="2800" b="1" dirty="0" smtClean="0">
                <a:solidFill>
                  <a:srgbClr val="FF0000"/>
                </a:solidFill>
                <a:latin typeface="Agency FB" pitchFamily="34" charset="0"/>
              </a:rPr>
              <a:t>Lo siguiente es Extraido del C. B.A.</a:t>
            </a:r>
            <a:r>
              <a:rPr lang="es-CO" sz="2400" dirty="0" smtClean="0"/>
              <a:t> </a:t>
            </a:r>
          </a:p>
          <a:p>
            <a:pPr marL="0" indent="0" algn="ctr">
              <a:buNone/>
            </a:pPr>
            <a:r>
              <a:rPr lang="es-CO" sz="2800" b="1" dirty="0" smtClean="0">
                <a:solidFill>
                  <a:srgbClr val="FF0000"/>
                </a:solidFill>
              </a:rPr>
              <a:t>1</a:t>
            </a:r>
            <a:r>
              <a:rPr lang="es-CO" sz="2400" b="1" dirty="0" smtClean="0"/>
              <a:t>. «Así </a:t>
            </a:r>
            <a:r>
              <a:rPr lang="es-CO" sz="2400" b="1" dirty="0"/>
              <a:t>como los sacrificios ofrecidos debían ser perfectos y sin </a:t>
            </a:r>
            <a:r>
              <a:rPr lang="es-CO" sz="2400" b="1" dirty="0" smtClean="0"/>
              <a:t>defecto </a:t>
            </a:r>
            <a:r>
              <a:rPr lang="es-CO" sz="2400" dirty="0" smtClean="0"/>
              <a:t>(puesto que eran un símbolo de Cristo</a:t>
            </a:r>
            <a:r>
              <a:rPr lang="es-CO" sz="2400" b="1" dirty="0" smtClean="0"/>
              <a:t>), </a:t>
            </a:r>
            <a:r>
              <a:rPr lang="es-CO" sz="2400" b="1" dirty="0"/>
              <a:t>así también debían serlo los sacerdotes que oficiaban en el altar.  </a:t>
            </a:r>
            <a:endParaRPr lang="es-CO" sz="2400" b="1" dirty="0" smtClean="0"/>
          </a:p>
          <a:p>
            <a:pPr marL="0" indent="0" algn="ctr">
              <a:buNone/>
            </a:pPr>
            <a:r>
              <a:rPr lang="es-CO" sz="2800" b="1" dirty="0">
                <a:solidFill>
                  <a:srgbClr val="FF0000"/>
                </a:solidFill>
              </a:rPr>
              <a:t>2</a:t>
            </a:r>
            <a:r>
              <a:rPr lang="es-CO" sz="2400" dirty="0" smtClean="0"/>
              <a:t>. Los (descendientes de Aarón) </a:t>
            </a:r>
            <a:r>
              <a:rPr lang="es-CO" sz="2400" u="sng" dirty="0" smtClean="0"/>
              <a:t>que </a:t>
            </a:r>
            <a:r>
              <a:rPr lang="es-CO" sz="2400" u="sng" dirty="0"/>
              <a:t>tuviesen defectos </a:t>
            </a:r>
            <a:r>
              <a:rPr lang="es-CO" sz="2400" dirty="0"/>
              <a:t>podían servir en tareas de menor importancia, pero nunca debían subir al altar (vcrs. 21</a:t>
            </a:r>
            <a:r>
              <a:rPr lang="es-CO" sz="2400" dirty="0" smtClean="0"/>
              <a:t>)».  </a:t>
            </a:r>
            <a:endParaRPr lang="es-CO" sz="1600" dirty="0" smtClean="0"/>
          </a:p>
        </p:txBody>
      </p:sp>
    </p:spTree>
    <p:extLst>
      <p:ext uri="{BB962C8B-B14F-4D97-AF65-F5344CB8AC3E}">
        <p14:creationId xmlns:p14="http://schemas.microsoft.com/office/powerpoint/2010/main" val="98269220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wheel(1)">
                                      <p:cBhvr>
                                        <p:cTn id="24" dur="2000"/>
                                        <p:tgtEl>
                                          <p:spTgt spid="3">
                                            <p:txEl>
                                              <p:pRg st="3" end="3"/>
                                            </p:txEl>
                                          </p:spTgt>
                                        </p:tgtEl>
                                      </p:cBhvr>
                                    </p:animEffect>
                                  </p:childTnLst>
                                </p:cTn>
                              </p:par>
                              <p:par>
                                <p:cTn id="25" presetID="21" presetClass="entr" presetSubtype="1"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solidFill>
            <a:schemeClr val="accent3">
              <a:lumMod val="40000"/>
              <a:lumOff val="60000"/>
            </a:schemeClr>
          </a:solidFill>
        </p:spPr>
        <p:txBody>
          <a:bodyPr>
            <a:noAutofit/>
          </a:bodyPr>
          <a:lstStyle/>
          <a:p>
            <a:pPr marL="0" indent="0">
              <a:buNone/>
            </a:pPr>
            <a:r>
              <a:rPr lang="es-CO" sz="2800" b="1" dirty="0" smtClean="0">
                <a:solidFill>
                  <a:srgbClr val="FF0000"/>
                </a:solidFill>
              </a:rPr>
              <a:t>3</a:t>
            </a:r>
            <a:r>
              <a:rPr lang="es-CO" sz="2400" dirty="0" smtClean="0"/>
              <a:t>. «Podían </a:t>
            </a:r>
            <a:r>
              <a:rPr lang="es-CO" sz="2400" dirty="0"/>
              <a:t>ser los guardianes de las vestimentas sacerdotales.  </a:t>
            </a:r>
          </a:p>
          <a:p>
            <a:pPr marL="0" indent="0">
              <a:buNone/>
            </a:pPr>
            <a:r>
              <a:rPr lang="es-CO" sz="2800" b="1" dirty="0" smtClean="0">
                <a:solidFill>
                  <a:srgbClr val="FF0000"/>
                </a:solidFill>
              </a:rPr>
              <a:t>4</a:t>
            </a:r>
            <a:r>
              <a:rPr lang="es-CO" sz="2400" dirty="0" smtClean="0"/>
              <a:t>. Podían </a:t>
            </a:r>
            <a:r>
              <a:rPr lang="es-CO" sz="2400" dirty="0"/>
              <a:t>juntar y examinar la leña que había de usarse, pero no podían hacer el fuego ni sacar las cenizas.  </a:t>
            </a:r>
          </a:p>
          <a:p>
            <a:pPr marL="0" indent="0">
              <a:buNone/>
            </a:pPr>
            <a:r>
              <a:rPr lang="es-CO" sz="2800" b="1" dirty="0" smtClean="0">
                <a:solidFill>
                  <a:srgbClr val="FF0000"/>
                </a:solidFill>
              </a:rPr>
              <a:t>5</a:t>
            </a:r>
            <a:r>
              <a:rPr lang="es-CO" sz="2400" dirty="0" smtClean="0"/>
              <a:t>. Podían </a:t>
            </a:r>
            <a:r>
              <a:rPr lang="es-CO" sz="2400" dirty="0"/>
              <a:t>inspeccionar a los leprosos, ser porteros y mantener el atrio en orden, pero no podían desempeñar ninguna función estrictamente sacerdotal (</a:t>
            </a:r>
            <a:r>
              <a:rPr lang="es-CO" sz="2400" dirty="0" smtClean="0"/>
              <a:t>Lev.21:23</a:t>
            </a:r>
            <a:r>
              <a:rPr lang="es-CO" sz="2400" dirty="0"/>
              <a:t>).  No se los privaba de recibir los haberes regulares de los sacerdotes, </a:t>
            </a:r>
            <a:r>
              <a:rPr lang="es-CO" sz="2400" dirty="0" smtClean="0"/>
              <a:t>y</a:t>
            </a:r>
          </a:p>
          <a:p>
            <a:pPr marL="0" indent="0">
              <a:buNone/>
            </a:pPr>
            <a:r>
              <a:rPr lang="es-CO" sz="2800" b="1" dirty="0" smtClean="0">
                <a:solidFill>
                  <a:srgbClr val="FF0000"/>
                </a:solidFill>
              </a:rPr>
              <a:t>6</a:t>
            </a:r>
            <a:r>
              <a:rPr lang="es-CO" sz="2400" dirty="0" smtClean="0"/>
              <a:t>. Podían </a:t>
            </a:r>
            <a:r>
              <a:rPr lang="es-CO" sz="2400" dirty="0"/>
              <a:t>comer de las ofrendas dadas a los sacerdotes, tanto de las cosas santificadas como de lo muy santo (</a:t>
            </a:r>
            <a:r>
              <a:rPr lang="es-CO" sz="2400" dirty="0" smtClean="0"/>
              <a:t>Lev.21:22</a:t>
            </a:r>
            <a:r>
              <a:rPr lang="es-CO" sz="2400" dirty="0"/>
              <a:t>).  Las ofrendas por el pecado, por la transgresión, y las oblaciones eran "santísimas", como lo eran también los panes de la proposición (</a:t>
            </a:r>
            <a:r>
              <a:rPr lang="es-CO" sz="2400" dirty="0" smtClean="0"/>
              <a:t>Lev.2:3</a:t>
            </a:r>
            <a:r>
              <a:rPr lang="es-CO" sz="2400" dirty="0"/>
              <a:t>, </a:t>
            </a:r>
            <a:r>
              <a:rPr lang="es-CO" sz="2400" dirty="0" smtClean="0"/>
              <a:t>Lev.2:10</a:t>
            </a:r>
            <a:r>
              <a:rPr lang="es-CO" sz="2400" dirty="0"/>
              <a:t>; </a:t>
            </a:r>
            <a:r>
              <a:rPr lang="es-CO" sz="2400" dirty="0" smtClean="0"/>
              <a:t>Lev.6:17</a:t>
            </a:r>
            <a:r>
              <a:rPr lang="es-CO" sz="2400" dirty="0"/>
              <a:t>, </a:t>
            </a:r>
            <a:r>
              <a:rPr lang="es-CO" sz="2400" dirty="0" smtClean="0"/>
              <a:t>Lev.6:25</a:t>
            </a:r>
            <a:r>
              <a:rPr lang="es-CO" sz="2400" dirty="0"/>
              <a:t>, </a:t>
            </a:r>
            <a:r>
              <a:rPr lang="es-CO" sz="2400" dirty="0" smtClean="0"/>
              <a:t>Lev.6:29</a:t>
            </a:r>
            <a:r>
              <a:rPr lang="es-CO" sz="2400" dirty="0"/>
              <a:t>; </a:t>
            </a:r>
            <a:r>
              <a:rPr lang="es-CO" sz="2400" dirty="0" smtClean="0"/>
              <a:t>Lev.7:1</a:t>
            </a:r>
            <a:r>
              <a:rPr lang="es-CO" sz="2400" dirty="0"/>
              <a:t>, </a:t>
            </a:r>
            <a:r>
              <a:rPr lang="es-CO" sz="2400" dirty="0" smtClean="0"/>
              <a:t>Lev.7:6</a:t>
            </a:r>
            <a:r>
              <a:rPr lang="es-CO" sz="2400" dirty="0"/>
              <a:t>; </a:t>
            </a:r>
            <a:r>
              <a:rPr lang="es-CO" sz="2400" dirty="0" smtClean="0"/>
              <a:t>Lev.10:12</a:t>
            </a:r>
            <a:r>
              <a:rPr lang="es-CO" sz="2400" dirty="0"/>
              <a:t>, </a:t>
            </a:r>
            <a:r>
              <a:rPr lang="es-CO" sz="2400" dirty="0" smtClean="0"/>
              <a:t>Lev.10:17</a:t>
            </a:r>
            <a:r>
              <a:rPr lang="es-CO" sz="2400" dirty="0"/>
              <a:t>). </a:t>
            </a:r>
            <a:endParaRPr lang="es-CO" sz="2400" dirty="0" smtClean="0"/>
          </a:p>
          <a:p>
            <a:pPr marL="0" indent="0">
              <a:buNone/>
            </a:pPr>
            <a:r>
              <a:rPr lang="es-CO" sz="2400" dirty="0" smtClean="0"/>
              <a:t> </a:t>
            </a:r>
            <a:r>
              <a:rPr lang="es-CO" sz="2400" dirty="0"/>
              <a:t>La ofrenda elevada y la ofrenda mecida, las primicias, los primogénitos y las cosas consagradas eran consideradas santas</a:t>
            </a:r>
            <a:r>
              <a:rPr lang="es-CO" sz="2400" dirty="0" smtClean="0"/>
              <a:t>. De todo esto podían comer los descendientes lisiados de Aarón». </a:t>
            </a:r>
            <a:endParaRPr lang="es-CO" sz="2400" dirty="0"/>
          </a:p>
        </p:txBody>
      </p:sp>
    </p:spTree>
    <p:extLst>
      <p:ext uri="{BB962C8B-B14F-4D97-AF65-F5344CB8AC3E}">
        <p14:creationId xmlns:p14="http://schemas.microsoft.com/office/powerpoint/2010/main" val="10597223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507288" cy="6264696"/>
          </a:xfrm>
        </p:spPr>
        <p:txBody>
          <a:bodyPr>
            <a:normAutofit fontScale="70000" lnSpcReduction="20000"/>
          </a:bodyPr>
          <a:lstStyle/>
          <a:p>
            <a:r>
              <a:rPr lang="es-CO" dirty="0" smtClean="0"/>
              <a:t>Como una prueba de que Dios no discriminaba a ningún minusválido para que disfrutase de la salvación y por ende ser aceptado para que trabajara en alguna área de la obra de Dios, el A. T. menciona tres casos.</a:t>
            </a:r>
          </a:p>
          <a:p>
            <a:pPr marL="0" indent="0">
              <a:buNone/>
            </a:pPr>
            <a:r>
              <a:rPr lang="es-CO" sz="3400" b="1" dirty="0" smtClean="0"/>
              <a:t>1).</a:t>
            </a:r>
            <a:r>
              <a:rPr lang="es-CO" dirty="0" smtClean="0"/>
              <a:t> </a:t>
            </a:r>
            <a:r>
              <a:rPr lang="es-CO" b="1" dirty="0" smtClean="0">
                <a:solidFill>
                  <a:srgbClr val="FF0000"/>
                </a:solidFill>
              </a:rPr>
              <a:t>2Sam.9:3-7</a:t>
            </a:r>
            <a:r>
              <a:rPr lang="es-CO" dirty="0" smtClean="0"/>
              <a:t>. </a:t>
            </a:r>
            <a:r>
              <a:rPr lang="es-CO" dirty="0"/>
              <a:t>El rey </a:t>
            </a:r>
            <a:r>
              <a:rPr lang="es-CO" dirty="0" smtClean="0"/>
              <a:t>(David) le </a:t>
            </a:r>
            <a:r>
              <a:rPr lang="es-CO" dirty="0"/>
              <a:t>dijo: ¿No ha quedado nadie de la casa de Saúl, a quien haga yo </a:t>
            </a:r>
            <a:r>
              <a:rPr lang="es-CO" u="sng" dirty="0"/>
              <a:t>misericordia de Dios? </a:t>
            </a:r>
            <a:r>
              <a:rPr lang="es-CO" dirty="0"/>
              <a:t>Y Siba respondió al rey: Aún ha quedado un hijo de Jonatán, </a:t>
            </a:r>
            <a:r>
              <a:rPr lang="es-CO" b="1" u="sng" dirty="0"/>
              <a:t>lisiado de los pies</a:t>
            </a:r>
            <a:r>
              <a:rPr lang="es-CO" dirty="0"/>
              <a:t>. </a:t>
            </a:r>
          </a:p>
          <a:p>
            <a:pPr marL="0" indent="0">
              <a:buNone/>
            </a:pPr>
            <a:r>
              <a:rPr lang="es-CO" dirty="0"/>
              <a:t>4 Entonces el rey le preguntó: ¿Dónde está? Y Siba respondió al rey: He aquí, está en casa de Maquir hijo de Amiel, en Lodebar. </a:t>
            </a:r>
            <a:r>
              <a:rPr lang="es-CO" dirty="0" smtClean="0"/>
              <a:t>5 </a:t>
            </a:r>
            <a:r>
              <a:rPr lang="es-CO" dirty="0"/>
              <a:t>Entonces envió el rey David, y le trajo de la casa de Maquir hijo de Amiel, de Lodebar.</a:t>
            </a:r>
          </a:p>
          <a:p>
            <a:pPr marL="0" indent="0">
              <a:buNone/>
            </a:pPr>
            <a:r>
              <a:rPr lang="es-CO" dirty="0"/>
              <a:t>6 Y vino Mefi-boset, hijo de Jonatán hijo de Saúl, a David, y se postró sobre su rostro e hizo reverencia. Y dijo David: Mefi-boset. Y él respondió: He aquí tu siervo. </a:t>
            </a:r>
            <a:r>
              <a:rPr lang="es-CO" dirty="0" smtClean="0"/>
              <a:t>7 </a:t>
            </a:r>
            <a:r>
              <a:rPr lang="es-CO" dirty="0"/>
              <a:t>Y le dijo David: No tengas temor, porque yo a la verdad haré contigo misericordia por amor de Jonatán tu padre, y te devolveré todas las tierras de Saúl tu padre; y tú </a:t>
            </a:r>
            <a:r>
              <a:rPr lang="es-CO" b="1" u="sng" dirty="0"/>
              <a:t>comerás siempre a mi mesa</a:t>
            </a:r>
            <a:r>
              <a:rPr lang="es-CO" b="1" u="sng" dirty="0" smtClean="0"/>
              <a:t>.</a:t>
            </a:r>
          </a:p>
          <a:p>
            <a:pPr marL="0" indent="0">
              <a:buNone/>
            </a:pPr>
            <a:endParaRPr lang="es-CO" dirty="0" smtClean="0"/>
          </a:p>
          <a:p>
            <a:pPr marL="0" indent="0">
              <a:buNone/>
            </a:pPr>
            <a:r>
              <a:rPr lang="es-CO" dirty="0" smtClean="0">
                <a:solidFill>
                  <a:srgbClr val="0070C0"/>
                </a:solidFill>
              </a:rPr>
              <a:t>Nota: En este caso, David en representación de Dios otorga una bendición especial a Mefi-boset. Dándole la alimentación diaria por el resto de su vida, lo que representaba los dones de la salvación para él siendo minusválido.</a:t>
            </a:r>
            <a:endParaRPr lang="es-CO" dirty="0">
              <a:solidFill>
                <a:srgbClr val="0070C0"/>
              </a:solidFill>
            </a:endParaRPr>
          </a:p>
        </p:txBody>
      </p:sp>
    </p:spTree>
    <p:extLst>
      <p:ext uri="{BB962C8B-B14F-4D97-AF65-F5344CB8AC3E}">
        <p14:creationId xmlns:p14="http://schemas.microsoft.com/office/powerpoint/2010/main" val="8665233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ipe(down)">
                                      <p:cBhvr>
                                        <p:cTn id="18" dur="580">
                                          <p:stCondLst>
                                            <p:cond delay="0"/>
                                          </p:stCondLst>
                                        </p:cTn>
                                        <p:tgtEl>
                                          <p:spTgt spid="3">
                                            <p:txEl>
                                              <p:pRg st="5" end="5"/>
                                            </p:txEl>
                                          </p:spTgt>
                                        </p:tgtEl>
                                      </p:cBhvr>
                                    </p:animEffect>
                                    <p:anim calcmode="lin" valueType="num">
                                      <p:cBhvr>
                                        <p:cTn id="19"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5" end="5"/>
                                            </p:txEl>
                                          </p:spTgt>
                                        </p:tgtEl>
                                      </p:cBhvr>
                                      <p:to x="100000" y="60000"/>
                                    </p:animScale>
                                    <p:animScale>
                                      <p:cBhvr>
                                        <p:cTn id="25" dur="166" decel="50000">
                                          <p:stCondLst>
                                            <p:cond delay="676"/>
                                          </p:stCondLst>
                                        </p:cTn>
                                        <p:tgtEl>
                                          <p:spTgt spid="3">
                                            <p:txEl>
                                              <p:pRg st="5" end="5"/>
                                            </p:txEl>
                                          </p:spTgt>
                                        </p:tgtEl>
                                      </p:cBhvr>
                                      <p:to x="100000" y="100000"/>
                                    </p:animScale>
                                    <p:animScale>
                                      <p:cBhvr>
                                        <p:cTn id="26" dur="26">
                                          <p:stCondLst>
                                            <p:cond delay="1312"/>
                                          </p:stCondLst>
                                        </p:cTn>
                                        <p:tgtEl>
                                          <p:spTgt spid="3">
                                            <p:txEl>
                                              <p:pRg st="5" end="5"/>
                                            </p:txEl>
                                          </p:spTgt>
                                        </p:tgtEl>
                                      </p:cBhvr>
                                      <p:to x="100000" y="80000"/>
                                    </p:animScale>
                                    <p:animScale>
                                      <p:cBhvr>
                                        <p:cTn id="27" dur="166" decel="50000">
                                          <p:stCondLst>
                                            <p:cond delay="1338"/>
                                          </p:stCondLst>
                                        </p:cTn>
                                        <p:tgtEl>
                                          <p:spTgt spid="3">
                                            <p:txEl>
                                              <p:pRg st="5" end="5"/>
                                            </p:txEl>
                                          </p:spTgt>
                                        </p:tgtEl>
                                      </p:cBhvr>
                                      <p:to x="100000" y="100000"/>
                                    </p:animScale>
                                    <p:animScale>
                                      <p:cBhvr>
                                        <p:cTn id="28" dur="26">
                                          <p:stCondLst>
                                            <p:cond delay="1642"/>
                                          </p:stCondLst>
                                        </p:cTn>
                                        <p:tgtEl>
                                          <p:spTgt spid="3">
                                            <p:txEl>
                                              <p:pRg st="5" end="5"/>
                                            </p:txEl>
                                          </p:spTgt>
                                        </p:tgtEl>
                                      </p:cBhvr>
                                      <p:to x="100000" y="90000"/>
                                    </p:animScale>
                                    <p:animScale>
                                      <p:cBhvr>
                                        <p:cTn id="29" dur="166" decel="50000">
                                          <p:stCondLst>
                                            <p:cond delay="1668"/>
                                          </p:stCondLst>
                                        </p:cTn>
                                        <p:tgtEl>
                                          <p:spTgt spid="3">
                                            <p:txEl>
                                              <p:pRg st="5" end="5"/>
                                            </p:txEl>
                                          </p:spTgt>
                                        </p:tgtEl>
                                      </p:cBhvr>
                                      <p:to x="100000" y="100000"/>
                                    </p:animScale>
                                    <p:animScale>
                                      <p:cBhvr>
                                        <p:cTn id="30" dur="26">
                                          <p:stCondLst>
                                            <p:cond delay="1808"/>
                                          </p:stCondLst>
                                        </p:cTn>
                                        <p:tgtEl>
                                          <p:spTgt spid="3">
                                            <p:txEl>
                                              <p:pRg st="5" end="5"/>
                                            </p:txEl>
                                          </p:spTgt>
                                        </p:tgtEl>
                                      </p:cBhvr>
                                      <p:to x="100000" y="95000"/>
                                    </p:animScale>
                                    <p:animScale>
                                      <p:cBhvr>
                                        <p:cTn id="31"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a:solidFill>
            <a:schemeClr val="accent1">
              <a:lumMod val="20000"/>
              <a:lumOff val="80000"/>
            </a:schemeClr>
          </a:solidFill>
        </p:spPr>
        <p:txBody>
          <a:bodyPr>
            <a:normAutofit fontScale="70000" lnSpcReduction="20000"/>
          </a:bodyPr>
          <a:lstStyle/>
          <a:p>
            <a:pPr marL="0" indent="0">
              <a:buNone/>
            </a:pPr>
            <a:r>
              <a:rPr lang="es-CO" sz="3600" b="1" dirty="0"/>
              <a:t>2)</a:t>
            </a:r>
            <a:r>
              <a:rPr lang="es-CO" dirty="0"/>
              <a:t>. </a:t>
            </a:r>
            <a:r>
              <a:rPr lang="es-CO" dirty="0" smtClean="0">
                <a:solidFill>
                  <a:srgbClr val="FF0000"/>
                </a:solidFill>
              </a:rPr>
              <a:t>Isaías 56:3-5</a:t>
            </a:r>
            <a:r>
              <a:rPr lang="es-CO" dirty="0" smtClean="0"/>
              <a:t>. </a:t>
            </a:r>
            <a:r>
              <a:rPr lang="es-CO" dirty="0"/>
              <a:t>Y el hijo del extranjero, allegado al SEÑOR, no hable diciendo: Me apartará totalmente el SEÑOR de su pueblo. Ni diga el </a:t>
            </a:r>
            <a:r>
              <a:rPr lang="es-CO" u="sng" dirty="0" smtClean="0"/>
              <a:t>eunuco (hombre castrado)</a:t>
            </a:r>
            <a:r>
              <a:rPr lang="es-CO" dirty="0" smtClean="0"/>
              <a:t>: </a:t>
            </a:r>
            <a:r>
              <a:rPr lang="es-CO" dirty="0"/>
              <a:t>He aquí yo [soy] árbol seco. </a:t>
            </a:r>
            <a:r>
              <a:rPr lang="es-CO" dirty="0" smtClean="0"/>
              <a:t>4 </a:t>
            </a:r>
            <a:r>
              <a:rPr lang="es-CO" dirty="0"/>
              <a:t>Porque así dijo el SEÑOR a los </a:t>
            </a:r>
            <a:r>
              <a:rPr lang="es-CO" u="sng" dirty="0"/>
              <a:t>eunucos</a:t>
            </a:r>
            <a:r>
              <a:rPr lang="es-CO" dirty="0"/>
              <a:t> que guardaren mis sábados, y escogieren lo que [yo] quiero, y abrazaren mi pacto: </a:t>
            </a:r>
            <a:r>
              <a:rPr lang="es-CO" dirty="0" smtClean="0"/>
              <a:t>5 </a:t>
            </a:r>
            <a:r>
              <a:rPr lang="es-CO" dirty="0"/>
              <a:t>[Yo] les daré lugar en mi casa, y dentro de mis muros, y nombre, mejor que a los hijos y a los hijas; nombre perpetuo les daré que nunca perecerá. </a:t>
            </a:r>
            <a:endParaRPr lang="es-CO" dirty="0" smtClean="0"/>
          </a:p>
          <a:p>
            <a:pPr marL="0" indent="0">
              <a:buNone/>
            </a:pPr>
            <a:endParaRPr lang="es-CO" dirty="0" smtClean="0"/>
          </a:p>
          <a:p>
            <a:pPr marL="0" indent="0">
              <a:buNone/>
            </a:pPr>
            <a:r>
              <a:rPr lang="es-CO" sz="4000" b="1" dirty="0" smtClean="0"/>
              <a:t>3). </a:t>
            </a:r>
            <a:r>
              <a:rPr lang="es-CO" b="1" dirty="0" smtClean="0">
                <a:solidFill>
                  <a:srgbClr val="FF0000"/>
                </a:solidFill>
              </a:rPr>
              <a:t>Daniel </a:t>
            </a:r>
            <a:r>
              <a:rPr lang="es-CO" b="1" dirty="0">
                <a:solidFill>
                  <a:srgbClr val="FF0000"/>
                </a:solidFill>
              </a:rPr>
              <a:t>1:3,4,6</a:t>
            </a:r>
            <a:r>
              <a:rPr lang="es-CO" dirty="0"/>
              <a:t>. Y dijo el rey a Aspenaz, príncipe de sus </a:t>
            </a:r>
            <a:r>
              <a:rPr lang="es-CO" u="sng" dirty="0"/>
              <a:t>eunucos</a:t>
            </a:r>
            <a:r>
              <a:rPr lang="es-CO" dirty="0"/>
              <a:t>, que trajese de los hijos de Israel, del </a:t>
            </a:r>
            <a:r>
              <a:rPr lang="es-CO" u="sng" dirty="0"/>
              <a:t>linaje real de los príncipes</a:t>
            </a:r>
            <a:r>
              <a:rPr lang="es-CO" dirty="0"/>
              <a:t>, </a:t>
            </a:r>
            <a:r>
              <a:rPr lang="es-CO" dirty="0" smtClean="0"/>
              <a:t>4 </a:t>
            </a:r>
            <a:r>
              <a:rPr lang="es-CO" dirty="0"/>
              <a:t>muchachos en quienes no hubiese tacha alguna, y de buen parecer…. 6 Y fueron entre ellos, de los hijos de Judá, </a:t>
            </a:r>
            <a:r>
              <a:rPr lang="es-CO" u="sng" dirty="0"/>
              <a:t>Daniel, Ananías, Misael y Azarías</a:t>
            </a:r>
            <a:r>
              <a:rPr lang="es-CO" dirty="0"/>
              <a:t>, </a:t>
            </a:r>
            <a:endParaRPr lang="es-CO" dirty="0" smtClean="0"/>
          </a:p>
          <a:p>
            <a:pPr marL="0" indent="0">
              <a:buNone/>
            </a:pPr>
            <a:endParaRPr lang="es-CO" dirty="0"/>
          </a:p>
          <a:p>
            <a:pPr marL="0" indent="0">
              <a:buNone/>
            </a:pPr>
            <a:r>
              <a:rPr lang="es-CO" sz="3400" dirty="0" smtClean="0"/>
              <a:t>El profeta Isaías le había anunciado al Rey Ezequías: </a:t>
            </a:r>
            <a:r>
              <a:rPr lang="es-CO" sz="3400" b="1" baseline="30000" dirty="0" smtClean="0"/>
              <a:t>«</a:t>
            </a:r>
            <a:r>
              <a:rPr lang="es-CO" sz="3400" dirty="0" smtClean="0">
                <a:latin typeface="Agency FB" pitchFamily="34" charset="0"/>
              </a:rPr>
              <a:t>De </a:t>
            </a:r>
            <a:r>
              <a:rPr lang="es-CO" sz="3400" dirty="0">
                <a:latin typeface="Agency FB" pitchFamily="34" charset="0"/>
              </a:rPr>
              <a:t>tus hijos, que hubieren salido de ti, y que engendraste, tomarán, y serán </a:t>
            </a:r>
            <a:r>
              <a:rPr lang="es-CO" sz="3400" b="1" u="sng" dirty="0">
                <a:latin typeface="Agency FB" pitchFamily="34" charset="0"/>
              </a:rPr>
              <a:t>eunucos</a:t>
            </a:r>
            <a:r>
              <a:rPr lang="es-CO" sz="3400" dirty="0">
                <a:latin typeface="Agency FB" pitchFamily="34" charset="0"/>
              </a:rPr>
              <a:t> en el palacio del rey de </a:t>
            </a:r>
            <a:r>
              <a:rPr lang="es-CO" sz="3400" dirty="0" smtClean="0">
                <a:latin typeface="Agency FB" pitchFamily="34" charset="0"/>
              </a:rPr>
              <a:t>Babilonia» </a:t>
            </a:r>
            <a:r>
              <a:rPr lang="es-CO" sz="3400" b="1" dirty="0" smtClean="0">
                <a:solidFill>
                  <a:srgbClr val="FF0000"/>
                </a:solidFill>
              </a:rPr>
              <a:t>(Isaías 39:7). </a:t>
            </a:r>
            <a:r>
              <a:rPr lang="es-CO" sz="3400" dirty="0" smtClean="0"/>
              <a:t>Por esto sabemos que Daniel era eunuco, o sea castrado, pero a pesar de ello, como usted sabe, Daniel fue utilizado como profeta de Dios.</a:t>
            </a:r>
            <a:endParaRPr lang="es-CO" sz="3400" dirty="0"/>
          </a:p>
        </p:txBody>
      </p:sp>
    </p:spTree>
    <p:extLst>
      <p:ext uri="{BB962C8B-B14F-4D97-AF65-F5344CB8AC3E}">
        <p14:creationId xmlns:p14="http://schemas.microsoft.com/office/powerpoint/2010/main" val="92158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412776"/>
            <a:ext cx="4032448" cy="3993307"/>
          </a:xfrm>
        </p:spPr>
        <p:txBody>
          <a:bodyPr>
            <a:normAutofit fontScale="92500"/>
          </a:bodyPr>
          <a:lstStyle/>
          <a:p>
            <a:pPr marL="0" indent="0" algn="ctr">
              <a:buNone/>
            </a:pPr>
            <a:r>
              <a:rPr lang="es-CO" dirty="0" smtClean="0"/>
              <a:t>¿</a:t>
            </a:r>
            <a:r>
              <a:rPr lang="es-CO" dirty="0"/>
              <a:t>Hasta cuando permanecería </a:t>
            </a:r>
            <a:r>
              <a:rPr lang="es-CO" dirty="0" smtClean="0"/>
              <a:t>vigente esta </a:t>
            </a:r>
            <a:r>
              <a:rPr lang="es-CO" dirty="0"/>
              <a:t>ley establecida por Dios, de que </a:t>
            </a:r>
            <a:r>
              <a:rPr lang="es-CO" dirty="0" smtClean="0"/>
              <a:t>ningún varón que tuviese un defecto físico podría oficial como sacerdote en el santuario?</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196752"/>
            <a:ext cx="4536504"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3840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85811"/>
            <a:ext cx="5338936" cy="2376264"/>
          </a:xfrm>
          <a:solidFill>
            <a:schemeClr val="accent3">
              <a:lumMod val="60000"/>
              <a:lumOff val="40000"/>
            </a:schemeClr>
          </a:solidFill>
        </p:spPr>
        <p:txBody>
          <a:bodyPr>
            <a:normAutofit fontScale="92500" lnSpcReduction="20000"/>
          </a:bodyPr>
          <a:lstStyle/>
          <a:p>
            <a:pPr marL="0" indent="0" algn="ctr">
              <a:buNone/>
            </a:pPr>
            <a:r>
              <a:rPr lang="es-CO" dirty="0" smtClean="0"/>
              <a:t>Recuerda que los sacrificios sin defecto, el sacerdocio sin defecto del A. Testamento, apuntaban al sacrificio que realizaría nuestro Señor Jesucristo en la cruz, quien no tuvo pecado lea </a:t>
            </a:r>
            <a:r>
              <a:rPr lang="es-CO" dirty="0" smtClean="0">
                <a:solidFill>
                  <a:srgbClr val="FF0000"/>
                </a:solidFill>
              </a:rPr>
              <a:t>(Heb.4:15).</a:t>
            </a: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78926"/>
            <a:ext cx="2971031" cy="2790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91880" y="3717032"/>
            <a:ext cx="5652120" cy="2677656"/>
          </a:xfrm>
          <a:prstGeom prst="rect">
            <a:avLst/>
          </a:prstGeom>
          <a:solidFill>
            <a:schemeClr val="accent3">
              <a:lumMod val="60000"/>
              <a:lumOff val="40000"/>
            </a:schemeClr>
          </a:solidFill>
        </p:spPr>
        <p:txBody>
          <a:bodyPr wrap="square">
            <a:spAutoFit/>
          </a:bodyPr>
          <a:lstStyle/>
          <a:p>
            <a:pPr algn="ctr"/>
            <a:r>
              <a:rPr lang="es-CO" sz="2400" dirty="0" smtClean="0"/>
              <a:t>Por </a:t>
            </a:r>
            <a:r>
              <a:rPr lang="es-CO" sz="2400" dirty="0"/>
              <a:t>tanto, una vez que nuestra </a:t>
            </a:r>
            <a:r>
              <a:rPr lang="es-CO" sz="2400" dirty="0" smtClean="0"/>
              <a:t>Salvador, </a:t>
            </a:r>
            <a:r>
              <a:rPr lang="es-CO" sz="2400" dirty="0"/>
              <a:t>dijo en la cruz: «Padre en tus manos encomiendo mi espíritu</a:t>
            </a:r>
            <a:r>
              <a:rPr lang="es-CO" sz="2400" dirty="0" smtClean="0"/>
              <a:t>» </a:t>
            </a:r>
            <a:r>
              <a:rPr lang="es-CO" sz="2400" dirty="0" smtClean="0">
                <a:solidFill>
                  <a:srgbClr val="FF0000"/>
                </a:solidFill>
              </a:rPr>
              <a:t>(Luc.23:46). </a:t>
            </a:r>
            <a:r>
              <a:rPr lang="es-CO" sz="2400" dirty="0" smtClean="0"/>
              <a:t>S. Marcos dice </a:t>
            </a:r>
            <a:r>
              <a:rPr lang="es-CO" sz="2400" dirty="0"/>
              <a:t>que Jesús </a:t>
            </a:r>
            <a:r>
              <a:rPr lang="es-CO" sz="2400" dirty="0" smtClean="0"/>
              <a:t>«lanzando </a:t>
            </a:r>
            <a:r>
              <a:rPr lang="es-CO" sz="2400" dirty="0"/>
              <a:t>un fuerte grito, </a:t>
            </a:r>
            <a:r>
              <a:rPr lang="es-CO" sz="2400" dirty="0" smtClean="0"/>
              <a:t>expiró». </a:t>
            </a:r>
            <a:r>
              <a:rPr lang="es-CO" sz="2400" dirty="0"/>
              <a:t>Luego agrega: «Entonces el velo del templo se rasgó en dos, desde arriba hacia </a:t>
            </a:r>
            <a:r>
              <a:rPr lang="es-CO" sz="2400" dirty="0" smtClean="0"/>
              <a:t>abajo» </a:t>
            </a:r>
            <a:r>
              <a:rPr lang="es-CO" sz="2400" dirty="0" smtClean="0">
                <a:solidFill>
                  <a:srgbClr val="FF0000"/>
                </a:solidFill>
              </a:rPr>
              <a:t>(Marc.15:37,38). </a:t>
            </a:r>
            <a:endParaRPr lang="es-CO" sz="2400" dirty="0">
              <a:solidFill>
                <a:srgbClr val="FF0000"/>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23090"/>
            <a:ext cx="3384376" cy="2832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73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wipe(down)">
                                      <p:cBhvr>
                                        <p:cTn id="23" dur="580">
                                          <p:stCondLst>
                                            <p:cond delay="0"/>
                                          </p:stCondLst>
                                        </p:cTn>
                                        <p:tgtEl>
                                          <p:spTgt spid="2051"/>
                                        </p:tgtEl>
                                      </p:cBhvr>
                                    </p:animEffect>
                                    <p:anim calcmode="lin" valueType="num">
                                      <p:cBhvr>
                                        <p:cTn id="2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1"/>
                                        </p:tgtEl>
                                      </p:cBhvr>
                                      <p:to x="100000" y="60000"/>
                                    </p:animScale>
                                    <p:animScale>
                                      <p:cBhvr>
                                        <p:cTn id="30" dur="166" decel="50000">
                                          <p:stCondLst>
                                            <p:cond delay="676"/>
                                          </p:stCondLst>
                                        </p:cTn>
                                        <p:tgtEl>
                                          <p:spTgt spid="2051"/>
                                        </p:tgtEl>
                                      </p:cBhvr>
                                      <p:to x="100000" y="100000"/>
                                    </p:animScale>
                                    <p:animScale>
                                      <p:cBhvr>
                                        <p:cTn id="31" dur="26">
                                          <p:stCondLst>
                                            <p:cond delay="1312"/>
                                          </p:stCondLst>
                                        </p:cTn>
                                        <p:tgtEl>
                                          <p:spTgt spid="2051"/>
                                        </p:tgtEl>
                                      </p:cBhvr>
                                      <p:to x="100000" y="80000"/>
                                    </p:animScale>
                                    <p:animScale>
                                      <p:cBhvr>
                                        <p:cTn id="32" dur="166" decel="50000">
                                          <p:stCondLst>
                                            <p:cond delay="1338"/>
                                          </p:stCondLst>
                                        </p:cTn>
                                        <p:tgtEl>
                                          <p:spTgt spid="2051"/>
                                        </p:tgtEl>
                                      </p:cBhvr>
                                      <p:to x="100000" y="100000"/>
                                    </p:animScale>
                                    <p:animScale>
                                      <p:cBhvr>
                                        <p:cTn id="33" dur="26">
                                          <p:stCondLst>
                                            <p:cond delay="1642"/>
                                          </p:stCondLst>
                                        </p:cTn>
                                        <p:tgtEl>
                                          <p:spTgt spid="2051"/>
                                        </p:tgtEl>
                                      </p:cBhvr>
                                      <p:to x="100000" y="90000"/>
                                    </p:animScale>
                                    <p:animScale>
                                      <p:cBhvr>
                                        <p:cTn id="34" dur="166" decel="50000">
                                          <p:stCondLst>
                                            <p:cond delay="1668"/>
                                          </p:stCondLst>
                                        </p:cTn>
                                        <p:tgtEl>
                                          <p:spTgt spid="2051"/>
                                        </p:tgtEl>
                                      </p:cBhvr>
                                      <p:to x="100000" y="100000"/>
                                    </p:animScale>
                                    <p:animScale>
                                      <p:cBhvr>
                                        <p:cTn id="35" dur="26">
                                          <p:stCondLst>
                                            <p:cond delay="1808"/>
                                          </p:stCondLst>
                                        </p:cTn>
                                        <p:tgtEl>
                                          <p:spTgt spid="2051"/>
                                        </p:tgtEl>
                                      </p:cBhvr>
                                      <p:to x="100000" y="95000"/>
                                    </p:animScale>
                                    <p:animScale>
                                      <p:cBhvr>
                                        <p:cTn id="36"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08551" y="246012"/>
            <a:ext cx="3166660" cy="5847284"/>
          </a:xfrm>
        </p:spPr>
        <p:txBody>
          <a:bodyPr>
            <a:normAutofit fontScale="70000" lnSpcReduction="20000"/>
          </a:bodyPr>
          <a:lstStyle/>
          <a:p>
            <a:pPr marL="0" indent="0" algn="ctr">
              <a:buNone/>
            </a:pPr>
            <a:r>
              <a:rPr lang="es-CO" sz="4400" dirty="0" smtClean="0"/>
              <a:t>Este </a:t>
            </a:r>
            <a:r>
              <a:rPr lang="es-CO" sz="4400" dirty="0"/>
              <a:t>acto de </a:t>
            </a:r>
            <a:r>
              <a:rPr lang="es-CO" sz="4400" dirty="0" smtClean="0"/>
              <a:t>rasgarse </a:t>
            </a:r>
            <a:r>
              <a:rPr lang="es-CO" sz="4400" dirty="0"/>
              <a:t>el velo, en el preciso momento cuando </a:t>
            </a:r>
            <a:r>
              <a:rPr lang="es-CO" sz="4400" dirty="0" smtClean="0"/>
              <a:t>Cristo expiraba en la cruz, y el sacerdote </a:t>
            </a:r>
            <a:r>
              <a:rPr lang="es-CO" sz="4400" dirty="0"/>
              <a:t>estaba por realizar el sacrificio de la tarde, daba por terminado el sistema </a:t>
            </a:r>
            <a:r>
              <a:rPr lang="es-CO" sz="4400" dirty="0" smtClean="0"/>
              <a:t>del sacrificio </a:t>
            </a:r>
            <a:r>
              <a:rPr lang="es-CO" sz="4400" dirty="0"/>
              <a:t>y por ende el sistema sacerdotal del </a:t>
            </a:r>
            <a:r>
              <a:rPr lang="es-CO" sz="4400" dirty="0" smtClean="0"/>
              <a:t>A.T</a:t>
            </a:r>
            <a:endParaRPr lang="es-CO" sz="45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95" y="764704"/>
            <a:ext cx="288962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764704"/>
            <a:ext cx="2879303"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rot="18213287">
            <a:off x="5032099" y="2941241"/>
            <a:ext cx="5340204" cy="36271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rot="14084709">
            <a:off x="4941419" y="3003578"/>
            <a:ext cx="5405385" cy="37029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79695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a:solidFill>
            <a:schemeClr val="accent1">
              <a:lumMod val="40000"/>
              <a:lumOff val="60000"/>
            </a:schemeClr>
          </a:solidFill>
        </p:spPr>
        <p:txBody>
          <a:bodyPr>
            <a:noAutofit/>
          </a:bodyPr>
          <a:lstStyle/>
          <a:p>
            <a:r>
              <a:rPr lang="es-CO" sz="3600" b="1" i="1" dirty="0" smtClean="0">
                <a:latin typeface="Agency FB" pitchFamily="34" charset="0"/>
              </a:rPr>
              <a:t>La pregunta que surge ahora es: ¿Qué sistema de sacerdocio estableció Dios en reemplazo del anterior?</a:t>
            </a:r>
            <a:endParaRPr lang="es-CO" sz="3600" b="1" i="1" dirty="0">
              <a:latin typeface="Agency FB" pitchFamily="34" charset="0"/>
            </a:endParaRPr>
          </a:p>
        </p:txBody>
      </p:sp>
      <p:sp>
        <p:nvSpPr>
          <p:cNvPr id="3" name="2 Marcador de contenido"/>
          <p:cNvSpPr>
            <a:spLocks noGrp="1"/>
          </p:cNvSpPr>
          <p:nvPr>
            <p:ph idx="1"/>
          </p:nvPr>
        </p:nvSpPr>
        <p:spPr>
          <a:xfrm>
            <a:off x="395536" y="1988840"/>
            <a:ext cx="8229600" cy="4525963"/>
          </a:xfrm>
          <a:solidFill>
            <a:schemeClr val="accent6">
              <a:lumMod val="20000"/>
              <a:lumOff val="80000"/>
            </a:schemeClr>
          </a:solidFill>
        </p:spPr>
        <p:txBody>
          <a:bodyPr>
            <a:normAutofit fontScale="92500" lnSpcReduction="10000"/>
          </a:bodyPr>
          <a:lstStyle/>
          <a:p>
            <a:pPr marL="0" indent="0" algn="ctr">
              <a:buNone/>
            </a:pPr>
            <a:r>
              <a:rPr lang="es-CO" dirty="0" smtClean="0">
                <a:solidFill>
                  <a:srgbClr val="FF0000"/>
                </a:solidFill>
              </a:rPr>
              <a:t>1Ped.2:9</a:t>
            </a:r>
            <a:r>
              <a:rPr lang="es-CO" dirty="0"/>
              <a:t>. Mas vosotros sois el linaje escogido, </a:t>
            </a:r>
            <a:r>
              <a:rPr lang="es-CO" b="1" u="sng" dirty="0"/>
              <a:t>real sacerdocio</a:t>
            </a:r>
            <a:r>
              <a:rPr lang="es-CO" dirty="0"/>
              <a:t>, nación santa, pueblo adquirido, para que mostréis las virtudes de aquel que os ha llamado de las tinieblas a su luz admirable</a:t>
            </a:r>
            <a:r>
              <a:rPr lang="es-CO" dirty="0" smtClean="0"/>
              <a:t>.</a:t>
            </a:r>
          </a:p>
          <a:p>
            <a:pPr marL="0" indent="0" algn="ctr">
              <a:buNone/>
            </a:pPr>
            <a:endParaRPr lang="es-CO" dirty="0" smtClean="0"/>
          </a:p>
          <a:p>
            <a:pPr marL="0" indent="0" algn="ctr">
              <a:buNone/>
            </a:pPr>
            <a:r>
              <a:rPr lang="es-CO" dirty="0" smtClean="0"/>
              <a:t>El </a:t>
            </a:r>
            <a:r>
              <a:rPr lang="es-CO" dirty="0" smtClean="0"/>
              <a:t>apóstol </a:t>
            </a:r>
            <a:r>
              <a:rPr lang="es-CO" dirty="0" smtClean="0"/>
              <a:t>Pedro </a:t>
            </a:r>
            <a:r>
              <a:rPr lang="es-CO" dirty="0" smtClean="0"/>
              <a:t>se dirige a la iglesia compuesta por gentiles y judíos que habían acepado a Cristo como su Salvador, la cual estaba esparcida en muchos lugares, lea </a:t>
            </a:r>
            <a:r>
              <a:rPr lang="es-CO" dirty="0" smtClean="0">
                <a:solidFill>
                  <a:srgbClr val="FF0000"/>
                </a:solidFill>
              </a:rPr>
              <a:t>(1Ped.1:1). </a:t>
            </a:r>
            <a:r>
              <a:rPr lang="es-CO" dirty="0" smtClean="0"/>
              <a:t>Por tanto, todos ellos, dice Pedro: son «real sacerdocio». </a:t>
            </a:r>
          </a:p>
          <a:p>
            <a:endParaRPr lang="es-CO" dirty="0"/>
          </a:p>
        </p:txBody>
      </p:sp>
    </p:spTree>
    <p:extLst>
      <p:ext uri="{BB962C8B-B14F-4D97-AF65-F5344CB8AC3E}">
        <p14:creationId xmlns:p14="http://schemas.microsoft.com/office/powerpoint/2010/main" val="34748245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8856984" cy="1143000"/>
          </a:xfrm>
        </p:spPr>
        <p:txBody>
          <a:bodyPr>
            <a:normAutofit fontScale="90000"/>
          </a:bodyPr>
          <a:lstStyle/>
          <a:p>
            <a:r>
              <a:rPr lang="es-CO" b="1" i="1" dirty="0" smtClean="0">
                <a:latin typeface="Agency FB" pitchFamily="34" charset="0"/>
              </a:rPr>
              <a:t>¿De una forma más concreta, quienes eran los sacerdotes de la iglesia en el N. Testamente?</a:t>
            </a:r>
            <a:endParaRPr lang="es-CO" b="1" i="1" dirty="0">
              <a:latin typeface="Agency FB" pitchFamily="34" charset="0"/>
            </a:endParaRPr>
          </a:p>
        </p:txBody>
      </p:sp>
      <p:sp>
        <p:nvSpPr>
          <p:cNvPr id="3" name="2 Marcador de contenido"/>
          <p:cNvSpPr>
            <a:spLocks noGrp="1"/>
          </p:cNvSpPr>
          <p:nvPr>
            <p:ph idx="1"/>
          </p:nvPr>
        </p:nvSpPr>
        <p:spPr>
          <a:xfrm>
            <a:off x="457200" y="1600200"/>
            <a:ext cx="8507288" cy="5141168"/>
          </a:xfrm>
        </p:spPr>
        <p:txBody>
          <a:bodyPr>
            <a:normAutofit fontScale="77500" lnSpcReduction="20000"/>
          </a:bodyPr>
          <a:lstStyle/>
          <a:p>
            <a:pPr marL="0" indent="0">
              <a:buNone/>
            </a:pPr>
            <a:endParaRPr lang="es-CO" dirty="0" smtClean="0">
              <a:solidFill>
                <a:srgbClr val="FF0000"/>
              </a:solidFill>
            </a:endParaRPr>
          </a:p>
          <a:p>
            <a:pPr marL="0" indent="0">
              <a:buNone/>
            </a:pPr>
            <a:r>
              <a:rPr lang="es-CO" dirty="0" smtClean="0">
                <a:solidFill>
                  <a:srgbClr val="FF0000"/>
                </a:solidFill>
              </a:rPr>
              <a:t>1Tim.3:1-7</a:t>
            </a:r>
            <a:r>
              <a:rPr lang="es-CO" dirty="0" smtClean="0"/>
              <a:t>. </a:t>
            </a:r>
            <a:r>
              <a:rPr lang="es-CO" dirty="0"/>
              <a:t>Si alguno desea obispado </a:t>
            </a:r>
            <a:r>
              <a:rPr lang="es-CO" dirty="0" smtClean="0"/>
              <a:t>(</a:t>
            </a:r>
            <a:r>
              <a:rPr lang="es-CO" dirty="0"/>
              <a:t>oficio de pastor o anciano en la Iglesia</a:t>
            </a:r>
            <a:r>
              <a:rPr lang="es-CO" dirty="0" smtClean="0"/>
              <a:t>), </a:t>
            </a:r>
            <a:r>
              <a:rPr lang="es-CO" dirty="0"/>
              <a:t>ministerio difícil desea. </a:t>
            </a:r>
            <a:r>
              <a:rPr lang="es-CO" dirty="0" smtClean="0"/>
              <a:t>2 </a:t>
            </a:r>
            <a:r>
              <a:rPr lang="es-CO" dirty="0"/>
              <a:t>Conviene, pues, que el </a:t>
            </a:r>
            <a:r>
              <a:rPr lang="es-CO" b="1" dirty="0">
                <a:latin typeface="Agency FB" pitchFamily="34" charset="0"/>
              </a:rPr>
              <a:t>obispo </a:t>
            </a:r>
            <a:r>
              <a:rPr lang="es-CO" b="1" dirty="0" smtClean="0">
                <a:latin typeface="Agency FB" pitchFamily="34" charset="0"/>
              </a:rPr>
              <a:t>(anciano, lo que en el A. T. se llamaba sacerdote</a:t>
            </a:r>
            <a:r>
              <a:rPr lang="es-CO" dirty="0" smtClean="0"/>
              <a:t>) sea (</a:t>
            </a:r>
            <a:r>
              <a:rPr lang="es-CO" b="1" dirty="0" smtClean="0">
                <a:solidFill>
                  <a:srgbClr val="FF0000"/>
                </a:solidFill>
              </a:rPr>
              <a:t>1</a:t>
            </a:r>
            <a:r>
              <a:rPr lang="es-CO" dirty="0" smtClean="0"/>
              <a:t>), </a:t>
            </a:r>
            <a:r>
              <a:rPr lang="es-CO" u="sng" dirty="0"/>
              <a:t>irreprensible</a:t>
            </a:r>
            <a:r>
              <a:rPr lang="es-CO" dirty="0"/>
              <a:t>, </a:t>
            </a:r>
            <a:r>
              <a:rPr lang="es-CO" dirty="0" smtClean="0"/>
              <a:t>(</a:t>
            </a:r>
            <a:r>
              <a:rPr lang="es-CO" b="1" dirty="0" smtClean="0">
                <a:solidFill>
                  <a:srgbClr val="FF0000"/>
                </a:solidFill>
              </a:rPr>
              <a:t>2</a:t>
            </a:r>
            <a:r>
              <a:rPr lang="es-CO" dirty="0" smtClean="0"/>
              <a:t>) </a:t>
            </a:r>
            <a:r>
              <a:rPr lang="es-CO" u="sng" dirty="0" smtClean="0"/>
              <a:t>marido </a:t>
            </a:r>
            <a:r>
              <a:rPr lang="es-CO" u="sng" dirty="0"/>
              <a:t>de una [sola] mujer</a:t>
            </a:r>
            <a:r>
              <a:rPr lang="es-CO" dirty="0"/>
              <a:t>, </a:t>
            </a:r>
            <a:r>
              <a:rPr lang="es-CO" dirty="0" smtClean="0"/>
              <a:t>(</a:t>
            </a:r>
            <a:r>
              <a:rPr lang="es-CO" b="1" dirty="0" smtClean="0">
                <a:solidFill>
                  <a:srgbClr val="FF0000"/>
                </a:solidFill>
              </a:rPr>
              <a:t>3</a:t>
            </a:r>
            <a:r>
              <a:rPr lang="es-CO" dirty="0" smtClean="0"/>
              <a:t>) vigilante</a:t>
            </a:r>
            <a:r>
              <a:rPr lang="es-CO" dirty="0"/>
              <a:t>, </a:t>
            </a:r>
            <a:r>
              <a:rPr lang="es-CO" dirty="0" smtClean="0"/>
              <a:t>(</a:t>
            </a:r>
            <a:r>
              <a:rPr lang="es-CO" b="1" dirty="0" smtClean="0">
                <a:solidFill>
                  <a:srgbClr val="FF0000"/>
                </a:solidFill>
              </a:rPr>
              <a:t>4</a:t>
            </a:r>
            <a:r>
              <a:rPr lang="es-CO" dirty="0" smtClean="0"/>
              <a:t>) templado</a:t>
            </a:r>
            <a:r>
              <a:rPr lang="es-CO" dirty="0"/>
              <a:t>, </a:t>
            </a:r>
            <a:r>
              <a:rPr lang="es-CO" dirty="0" smtClean="0"/>
              <a:t>(</a:t>
            </a:r>
            <a:r>
              <a:rPr lang="es-CO" b="1" dirty="0" smtClean="0">
                <a:solidFill>
                  <a:srgbClr val="FF0000"/>
                </a:solidFill>
              </a:rPr>
              <a:t>5</a:t>
            </a:r>
            <a:r>
              <a:rPr lang="es-CO" dirty="0" smtClean="0"/>
              <a:t>) de </a:t>
            </a:r>
            <a:r>
              <a:rPr lang="es-CO" dirty="0"/>
              <a:t>afectos [mundanos] mortificados, </a:t>
            </a:r>
            <a:r>
              <a:rPr lang="es-CO" dirty="0" smtClean="0"/>
              <a:t>(</a:t>
            </a:r>
            <a:r>
              <a:rPr lang="es-CO" b="1" dirty="0" smtClean="0">
                <a:solidFill>
                  <a:srgbClr val="FF0000"/>
                </a:solidFill>
              </a:rPr>
              <a:t>6</a:t>
            </a:r>
            <a:r>
              <a:rPr lang="es-CO" dirty="0" smtClean="0"/>
              <a:t>) hospedador</a:t>
            </a:r>
            <a:r>
              <a:rPr lang="es-CO" dirty="0"/>
              <a:t>, </a:t>
            </a:r>
            <a:r>
              <a:rPr lang="es-CO" dirty="0" smtClean="0"/>
              <a:t>(</a:t>
            </a:r>
            <a:r>
              <a:rPr lang="es-CO" b="1" dirty="0" smtClean="0">
                <a:solidFill>
                  <a:srgbClr val="FF0000"/>
                </a:solidFill>
              </a:rPr>
              <a:t>7</a:t>
            </a:r>
            <a:r>
              <a:rPr lang="es-CO" dirty="0" smtClean="0"/>
              <a:t>) apto </a:t>
            </a:r>
            <a:r>
              <a:rPr lang="es-CO" dirty="0"/>
              <a:t>para enseñar; </a:t>
            </a:r>
            <a:r>
              <a:rPr lang="es-CO" dirty="0" smtClean="0"/>
              <a:t> 3 (</a:t>
            </a:r>
            <a:r>
              <a:rPr lang="es-CO" b="1" dirty="0" smtClean="0">
                <a:solidFill>
                  <a:srgbClr val="FF0000"/>
                </a:solidFill>
              </a:rPr>
              <a:t>8</a:t>
            </a:r>
            <a:r>
              <a:rPr lang="es-CO" dirty="0" smtClean="0"/>
              <a:t>) no </a:t>
            </a:r>
            <a:r>
              <a:rPr lang="es-CO" dirty="0"/>
              <a:t>dado al vino, </a:t>
            </a:r>
            <a:r>
              <a:rPr lang="es-CO" dirty="0" smtClean="0"/>
              <a:t>(</a:t>
            </a:r>
            <a:r>
              <a:rPr lang="es-CO" b="1" dirty="0" smtClean="0">
                <a:solidFill>
                  <a:srgbClr val="FF0000"/>
                </a:solidFill>
              </a:rPr>
              <a:t>9</a:t>
            </a:r>
            <a:r>
              <a:rPr lang="es-CO" dirty="0" smtClean="0"/>
              <a:t>)no </a:t>
            </a:r>
            <a:r>
              <a:rPr lang="es-CO" dirty="0"/>
              <a:t>heridor, </a:t>
            </a:r>
            <a:r>
              <a:rPr lang="es-CO" dirty="0" smtClean="0"/>
              <a:t>(</a:t>
            </a:r>
            <a:r>
              <a:rPr lang="es-CO" b="1" dirty="0" smtClean="0">
                <a:solidFill>
                  <a:srgbClr val="FF0000"/>
                </a:solidFill>
              </a:rPr>
              <a:t>10</a:t>
            </a:r>
            <a:r>
              <a:rPr lang="es-CO" dirty="0" smtClean="0"/>
              <a:t>) no </a:t>
            </a:r>
            <a:r>
              <a:rPr lang="es-CO" dirty="0"/>
              <a:t>codicioso de ganancias deshonestas, sino moderado, </a:t>
            </a:r>
            <a:r>
              <a:rPr lang="es-CO" dirty="0" smtClean="0"/>
              <a:t>(</a:t>
            </a:r>
            <a:r>
              <a:rPr lang="es-CO" b="1" dirty="0" smtClean="0">
                <a:solidFill>
                  <a:srgbClr val="FF0000"/>
                </a:solidFill>
              </a:rPr>
              <a:t>11</a:t>
            </a:r>
            <a:r>
              <a:rPr lang="es-CO" dirty="0" smtClean="0"/>
              <a:t>) no </a:t>
            </a:r>
            <a:r>
              <a:rPr lang="es-CO" dirty="0"/>
              <a:t>litigioso, </a:t>
            </a:r>
            <a:r>
              <a:rPr lang="es-CO" dirty="0" smtClean="0"/>
              <a:t>(</a:t>
            </a:r>
            <a:r>
              <a:rPr lang="es-CO" b="1" dirty="0" smtClean="0">
                <a:solidFill>
                  <a:srgbClr val="FF0000"/>
                </a:solidFill>
              </a:rPr>
              <a:t>12</a:t>
            </a:r>
            <a:r>
              <a:rPr lang="es-CO" dirty="0" smtClean="0"/>
              <a:t>) ajeno </a:t>
            </a:r>
            <a:r>
              <a:rPr lang="es-CO" dirty="0"/>
              <a:t>de avaricia; </a:t>
            </a:r>
            <a:r>
              <a:rPr lang="es-CO" dirty="0" smtClean="0"/>
              <a:t>4 (</a:t>
            </a:r>
            <a:r>
              <a:rPr lang="es-CO" b="1" dirty="0" smtClean="0">
                <a:solidFill>
                  <a:srgbClr val="FF0000"/>
                </a:solidFill>
              </a:rPr>
              <a:t>13</a:t>
            </a:r>
            <a:r>
              <a:rPr lang="es-CO" dirty="0" smtClean="0"/>
              <a:t>) que </a:t>
            </a:r>
            <a:r>
              <a:rPr lang="es-CO" dirty="0"/>
              <a:t>gobierne bien su casa, </a:t>
            </a:r>
            <a:r>
              <a:rPr lang="es-CO" dirty="0" smtClean="0"/>
              <a:t>(</a:t>
            </a:r>
            <a:r>
              <a:rPr lang="es-CO" b="1" dirty="0" smtClean="0">
                <a:solidFill>
                  <a:srgbClr val="FF0000"/>
                </a:solidFill>
              </a:rPr>
              <a:t>14</a:t>
            </a:r>
            <a:r>
              <a:rPr lang="es-CO" dirty="0" smtClean="0"/>
              <a:t>) que </a:t>
            </a:r>
            <a:r>
              <a:rPr lang="es-CO" dirty="0"/>
              <a:t>tenga sus hijos en sujeción con toda integridad </a:t>
            </a:r>
            <a:r>
              <a:rPr lang="es-CO" dirty="0" smtClean="0"/>
              <a:t>5 </a:t>
            </a:r>
            <a:r>
              <a:rPr lang="es-CO" dirty="0"/>
              <a:t>(porque el que no sabe gobernar su casa, ¿cómo cuidará de la Iglesia de Dios?); </a:t>
            </a:r>
            <a:r>
              <a:rPr lang="es-CO" dirty="0" smtClean="0"/>
              <a:t>6 (</a:t>
            </a:r>
            <a:r>
              <a:rPr lang="es-CO" b="1" dirty="0" smtClean="0">
                <a:solidFill>
                  <a:srgbClr val="FF0000"/>
                </a:solidFill>
              </a:rPr>
              <a:t>15</a:t>
            </a:r>
            <a:r>
              <a:rPr lang="es-CO" dirty="0" smtClean="0"/>
              <a:t>) no </a:t>
            </a:r>
            <a:r>
              <a:rPr lang="es-CO" dirty="0"/>
              <a:t>un neófito, para que inflándose no caiga en juicio del diablo. </a:t>
            </a:r>
            <a:r>
              <a:rPr lang="es-CO" dirty="0" smtClean="0"/>
              <a:t>7 (</a:t>
            </a:r>
            <a:r>
              <a:rPr lang="es-CO" b="1" dirty="0" smtClean="0">
                <a:solidFill>
                  <a:srgbClr val="FF0000"/>
                </a:solidFill>
              </a:rPr>
              <a:t>16</a:t>
            </a:r>
            <a:r>
              <a:rPr lang="es-CO" dirty="0" smtClean="0"/>
              <a:t>) También </a:t>
            </a:r>
            <a:r>
              <a:rPr lang="es-CO" dirty="0"/>
              <a:t>conviene que tenga buen testimonio de los de afuera, para que no caiga en vergüenza y en lazo del diablo.  </a:t>
            </a:r>
            <a:r>
              <a:rPr lang="es-CO" dirty="0" smtClean="0"/>
              <a:t>Lea </a:t>
            </a:r>
            <a:r>
              <a:rPr lang="es-CO" dirty="0" smtClean="0">
                <a:solidFill>
                  <a:srgbClr val="FF0000"/>
                </a:solidFill>
              </a:rPr>
              <a:t>(Tit.1:5-9</a:t>
            </a:r>
            <a:r>
              <a:rPr lang="es-CO" dirty="0" smtClean="0"/>
              <a:t>).</a:t>
            </a:r>
            <a:endParaRPr lang="es-CO" dirty="0"/>
          </a:p>
          <a:p>
            <a:endParaRPr lang="es-CO" dirty="0"/>
          </a:p>
        </p:txBody>
      </p:sp>
    </p:spTree>
    <p:extLst>
      <p:ext uri="{BB962C8B-B14F-4D97-AF65-F5344CB8AC3E}">
        <p14:creationId xmlns:p14="http://schemas.microsoft.com/office/powerpoint/2010/main" val="33254024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sz="2800" b="1" i="1" dirty="0" smtClean="0">
                <a:latin typeface="Agency FB" pitchFamily="34" charset="0"/>
              </a:rPr>
              <a:t>Note los requisitos expuestos en el N. Testamente para ser «obispo, o anciano, o sea un pastor local, o lo que es «sacerdote» de la iglesia:</a:t>
            </a:r>
          </a:p>
          <a:p>
            <a:pPr marL="0" indent="0" algn="ctr">
              <a:buNone/>
            </a:pPr>
            <a:r>
              <a:rPr lang="es-CO" sz="2800" dirty="0" smtClean="0"/>
              <a:t>En los diez y seis requisitos expuestos como condición para ser anciano de la iglesia no se expone que no tuviese «</a:t>
            </a:r>
            <a:r>
              <a:rPr lang="es-CO" sz="2800" b="1" dirty="0" smtClean="0"/>
              <a:t>defecto físico</a:t>
            </a:r>
            <a:r>
              <a:rPr lang="es-CO" sz="2800" dirty="0" smtClean="0"/>
              <a:t>», sino de aspecto moral.</a:t>
            </a:r>
          </a:p>
          <a:p>
            <a:pPr marL="0" indent="0" algn="ctr">
              <a:buNone/>
            </a:pPr>
            <a:endParaRPr lang="es-CO" sz="2800" dirty="0" smtClean="0"/>
          </a:p>
          <a:p>
            <a:pPr marL="0" indent="0" algn="ctr">
              <a:buNone/>
            </a:pPr>
            <a:r>
              <a:rPr lang="es-CO" sz="2800" dirty="0" smtClean="0"/>
              <a:t>Yo </a:t>
            </a:r>
            <a:r>
              <a:rPr lang="es-CO" sz="2800" dirty="0"/>
              <a:t>personalmente soy anciano de iglesia desde hace cuarenta años </a:t>
            </a:r>
            <a:r>
              <a:rPr lang="es-CO" sz="2800" dirty="0" smtClean="0"/>
              <a:t>y tengo un </a:t>
            </a:r>
            <a:r>
              <a:rPr lang="es-CO" sz="2800" dirty="0"/>
              <a:t>defecto físico en los </a:t>
            </a:r>
            <a:r>
              <a:rPr lang="es-CO" sz="2800" dirty="0" smtClean="0"/>
              <a:t>pies que me ha causado molestias durante toda mi vida. </a:t>
            </a:r>
          </a:p>
          <a:p>
            <a:pPr marL="0" indent="0" algn="ctr">
              <a:buNone/>
            </a:pPr>
            <a:endParaRPr lang="es-CO" sz="2800" dirty="0" smtClean="0"/>
          </a:p>
          <a:p>
            <a:pPr marL="0" indent="0" algn="ctr">
              <a:buNone/>
            </a:pPr>
            <a:r>
              <a:rPr lang="es-CO" sz="2800" dirty="0" smtClean="0"/>
              <a:t>El apóstol Pablo tenía un «aguijón» en su cuerpo. «La </a:t>
            </a:r>
            <a:r>
              <a:rPr lang="es-CO" sz="2800" dirty="0"/>
              <a:t>dolencia era corporal, no espiritual ni mental.  Sin duda era algo grave que le causaba mucha perturbación, molestias e inconvenientes.  Evidentemente era algún mal que le afectaba los </a:t>
            </a:r>
            <a:r>
              <a:rPr lang="es-CO" sz="2800" dirty="0" smtClean="0"/>
              <a:t>ojos». </a:t>
            </a:r>
          </a:p>
          <a:p>
            <a:pPr marL="0" indent="0" algn="ctr">
              <a:buNone/>
            </a:pPr>
            <a:r>
              <a:rPr lang="es-CO" sz="2800" dirty="0" smtClean="0"/>
              <a:t>Si desea más información lea </a:t>
            </a:r>
            <a:r>
              <a:rPr lang="es-CO" sz="2800" dirty="0" smtClean="0">
                <a:solidFill>
                  <a:srgbClr val="FF0000"/>
                </a:solidFill>
              </a:rPr>
              <a:t>(Gal.4:13-15; </a:t>
            </a:r>
            <a:r>
              <a:rPr lang="es-CO" sz="2800" dirty="0">
                <a:solidFill>
                  <a:srgbClr val="FF0000"/>
                </a:solidFill>
              </a:rPr>
              <a:t>ver Material Suplementario de EGW </a:t>
            </a:r>
            <a:r>
              <a:rPr lang="es-CO" sz="2800" dirty="0" smtClean="0">
                <a:solidFill>
                  <a:srgbClr val="FF0000"/>
                </a:solidFill>
              </a:rPr>
              <a:t>en el C.B.A. sobre 2Cor.12:7-9</a:t>
            </a:r>
            <a:r>
              <a:rPr lang="es-CO" sz="2800" dirty="0">
                <a:solidFill>
                  <a:srgbClr val="FF0000"/>
                </a:solidFill>
              </a:rPr>
              <a:t>).</a:t>
            </a:r>
            <a:endParaRPr lang="es-CO" sz="2800" dirty="0" smtClean="0">
              <a:solidFill>
                <a:srgbClr val="FF0000"/>
              </a:solidFill>
            </a:endParaRPr>
          </a:p>
        </p:txBody>
      </p:sp>
    </p:spTree>
    <p:extLst>
      <p:ext uri="{BB962C8B-B14F-4D97-AF65-F5344CB8AC3E}">
        <p14:creationId xmlns:p14="http://schemas.microsoft.com/office/powerpoint/2010/main" val="352743255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p:cTn id="1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p:cTn id="2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a:tile tx="0" ty="0" sx="100000" sy="100000" flip="none" algn="tl"/>
          </a:blipFill>
        </p:spPr>
        <p:txBody>
          <a:bodyPr>
            <a:normAutofit lnSpcReduction="10000"/>
          </a:bodyPr>
          <a:lstStyle/>
          <a:p>
            <a:pPr marL="0" indent="0" algn="ctr">
              <a:buNone/>
            </a:pPr>
            <a:r>
              <a:rPr lang="es-CO" dirty="0" smtClean="0"/>
              <a:t>De los dos apóstoles que por inspiración del Espíritu Santo, sientan las bases para la administración de las iglesias locales en el N. Testamento, sabemos que Pablo no era casado porque tenía el don de continencia lea </a:t>
            </a:r>
            <a:r>
              <a:rPr lang="es-CO" dirty="0" smtClean="0">
                <a:solidFill>
                  <a:srgbClr val="FF0000"/>
                </a:solidFill>
              </a:rPr>
              <a:t>(1Cor.7:7,8)</a:t>
            </a:r>
            <a:r>
              <a:rPr lang="es-CO" dirty="0" smtClean="0"/>
              <a:t>, por </a:t>
            </a:r>
            <a:r>
              <a:rPr lang="es-CO" dirty="0" smtClean="0"/>
              <a:t>eso</a:t>
            </a:r>
            <a:r>
              <a:rPr lang="es-CO" dirty="0" smtClean="0"/>
              <a:t> </a:t>
            </a:r>
            <a:r>
              <a:rPr lang="es-CO" dirty="0" smtClean="0"/>
              <a:t>nunca fue anciano de iglesia.</a:t>
            </a:r>
          </a:p>
          <a:p>
            <a:endParaRPr lang="es-CO" dirty="0" smtClean="0"/>
          </a:p>
          <a:p>
            <a:pPr marL="0" indent="0" algn="ctr">
              <a:buNone/>
            </a:pPr>
            <a:r>
              <a:rPr lang="es-CO" dirty="0" smtClean="0"/>
              <a:t>Lo contrario sucedió con el apóstol Pedro quien era casado </a:t>
            </a:r>
            <a:r>
              <a:rPr lang="es-CO" dirty="0" smtClean="0">
                <a:solidFill>
                  <a:srgbClr val="FF0000"/>
                </a:solidFill>
              </a:rPr>
              <a:t>(Mar.1:30</a:t>
            </a:r>
            <a:r>
              <a:rPr lang="es-CO" dirty="0" smtClean="0"/>
              <a:t>), y </a:t>
            </a:r>
            <a:r>
              <a:rPr lang="es-CO" dirty="0" smtClean="0"/>
              <a:t>si fue </a:t>
            </a:r>
            <a:r>
              <a:rPr lang="es-CO" dirty="0" smtClean="0"/>
              <a:t>anciano de la iglesia, lea </a:t>
            </a:r>
            <a:r>
              <a:rPr lang="es-CO" dirty="0" smtClean="0">
                <a:solidFill>
                  <a:srgbClr val="FF0000"/>
                </a:solidFill>
              </a:rPr>
              <a:t>(1Pedro 5:1).   </a:t>
            </a:r>
            <a:endParaRPr lang="es-CO" dirty="0">
              <a:solidFill>
                <a:srgbClr val="FF0000"/>
              </a:solidFill>
            </a:endParaRPr>
          </a:p>
        </p:txBody>
      </p:sp>
    </p:spTree>
    <p:extLst>
      <p:ext uri="{BB962C8B-B14F-4D97-AF65-F5344CB8AC3E}">
        <p14:creationId xmlns:p14="http://schemas.microsoft.com/office/powerpoint/2010/main" val="1963517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solidFill>
            <a:schemeClr val="accent5">
              <a:lumMod val="60000"/>
              <a:lumOff val="40000"/>
            </a:schemeClr>
          </a:solidFill>
        </p:spPr>
        <p:txBody>
          <a:bodyPr>
            <a:normAutofit/>
          </a:bodyPr>
          <a:lstStyle/>
          <a:p>
            <a:pPr marL="0" indent="0" algn="ctr">
              <a:buNone/>
            </a:pPr>
            <a:endParaRPr lang="es-CO" sz="2800" dirty="0" smtClean="0"/>
          </a:p>
          <a:p>
            <a:pPr marL="0" indent="0" algn="ctr">
              <a:buNone/>
            </a:pPr>
            <a:r>
              <a:rPr lang="es-CO" sz="2800" dirty="0" smtClean="0"/>
              <a:t>Lo que hemos estudiado aquí es una evidencia de que Dios no excluye del </a:t>
            </a:r>
            <a:r>
              <a:rPr lang="es-CO" sz="2800" u="sng" dirty="0" smtClean="0"/>
              <a:t>ministerio</a:t>
            </a:r>
            <a:r>
              <a:rPr lang="es-CO" sz="2800" dirty="0" smtClean="0"/>
              <a:t> en su iglesia del Nuevo Testamento a ninguna persona que padezca cualquier  «defecto físico».</a:t>
            </a:r>
          </a:p>
          <a:p>
            <a:pPr marL="0" indent="0" algn="ctr">
              <a:buNone/>
            </a:pPr>
            <a:r>
              <a:rPr lang="es-CO" sz="2800" dirty="0" smtClean="0"/>
              <a:t>Lo que sucedió en el A. Testamento con Daniel, Ananías, Misael y Azarías que aunque eran Eunucos, Dios los acepto en su iglesia para que diesen testimonio de la verdad en medio de gentiles, también sucedió en el N. Testamento con el </a:t>
            </a:r>
            <a:r>
              <a:rPr lang="es-CO" sz="2800" u="sng" dirty="0" smtClean="0"/>
              <a:t>eunuco</a:t>
            </a:r>
            <a:r>
              <a:rPr lang="es-CO" sz="2800" dirty="0" smtClean="0"/>
              <a:t> Etíope, Dios lo aceptó en su redil para que testificase de Cristo Jesús en el país de Etiopía. </a:t>
            </a:r>
          </a:p>
          <a:p>
            <a:pPr marL="0" indent="0" algn="ctr">
              <a:buNone/>
            </a:pPr>
            <a:r>
              <a:rPr lang="es-CO" sz="2800" dirty="0" smtClean="0"/>
              <a:t>lea </a:t>
            </a:r>
            <a:r>
              <a:rPr lang="es-CO" sz="2800" dirty="0" smtClean="0">
                <a:solidFill>
                  <a:srgbClr val="FF0000"/>
                </a:solidFill>
              </a:rPr>
              <a:t>(Hechos 8:26-39). </a:t>
            </a:r>
          </a:p>
          <a:p>
            <a:pPr marL="0" indent="0">
              <a:buNone/>
            </a:pPr>
            <a:endParaRPr lang="es-CO" sz="2800" dirty="0" smtClean="0"/>
          </a:p>
        </p:txBody>
      </p:sp>
    </p:spTree>
    <p:extLst>
      <p:ext uri="{BB962C8B-B14F-4D97-AF65-F5344CB8AC3E}">
        <p14:creationId xmlns:p14="http://schemas.microsoft.com/office/powerpoint/2010/main" val="380231512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La parábola de la gran cena</a:t>
            </a:r>
            <a:endParaRPr lang="es-CO" sz="4800" b="1" dirty="0"/>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lgn="ctr">
              <a:buNone/>
            </a:pPr>
            <a:r>
              <a:rPr lang="es-CO" dirty="0" smtClean="0"/>
              <a:t>En </a:t>
            </a:r>
            <a:r>
              <a:rPr lang="es-CO" b="1" dirty="0" smtClean="0">
                <a:solidFill>
                  <a:srgbClr val="FF0000"/>
                </a:solidFill>
              </a:rPr>
              <a:t>Luc.14:21</a:t>
            </a:r>
            <a:r>
              <a:rPr lang="es-CO" dirty="0" smtClean="0"/>
              <a:t>, El Señor Jesús que aquí es representado por el hombre que hizo una gran cena, ordena a sus siervos »…… </a:t>
            </a:r>
            <a:r>
              <a:rPr lang="es-CO" b="1" dirty="0" smtClean="0">
                <a:latin typeface="Agency FB" pitchFamily="34" charset="0"/>
              </a:rPr>
              <a:t>trae </a:t>
            </a:r>
            <a:r>
              <a:rPr lang="es-CO" b="1" dirty="0">
                <a:latin typeface="Agency FB" pitchFamily="34" charset="0"/>
              </a:rPr>
              <a:t>acá a los pobres, los mancos, los cojos y los </a:t>
            </a:r>
            <a:r>
              <a:rPr lang="es-CO" b="1" dirty="0" smtClean="0">
                <a:latin typeface="Agency FB" pitchFamily="34" charset="0"/>
              </a:rPr>
              <a:t>ciegos….». </a:t>
            </a:r>
          </a:p>
          <a:p>
            <a:pPr marL="0" indent="0" algn="ctr">
              <a:buNone/>
            </a:pPr>
            <a:r>
              <a:rPr lang="es-CO" dirty="0" smtClean="0"/>
              <a:t>Note que en ningún texto que hemos leído, se registra que una persona lisiada tanto en A. T. como en el  N. Testamento, debiera ser excluida de compartir la Palabra de Dios con otras personas.</a:t>
            </a:r>
          </a:p>
          <a:p>
            <a:pPr marL="0" indent="0" algn="ctr">
              <a:buNone/>
            </a:pPr>
            <a:r>
              <a:rPr lang="es-CO" b="1" dirty="0" smtClean="0">
                <a:solidFill>
                  <a:srgbClr val="0070C0"/>
                </a:solidFill>
              </a:rPr>
              <a:t>Por tanto, todo </a:t>
            </a:r>
            <a:r>
              <a:rPr lang="es-CO" b="1" dirty="0">
                <a:solidFill>
                  <a:srgbClr val="0070C0"/>
                </a:solidFill>
              </a:rPr>
              <a:t>lo registrado en la Santa Biblia y expuesto en este tema nos habla del amor de Dios para con todos los seres humanos. Dios no excluye de su reino a ninguna persona ya sea por su color o defecto físico como en el caso del etíope, o en el caso de Pablo, o  Mefi-boset, o como el que fue curado por Pedro en </a:t>
            </a:r>
            <a:r>
              <a:rPr lang="es-CO" b="1" dirty="0">
                <a:solidFill>
                  <a:srgbClr val="FF0000"/>
                </a:solidFill>
              </a:rPr>
              <a:t>Hechos 3:1-26. </a:t>
            </a:r>
          </a:p>
          <a:p>
            <a:endParaRPr lang="es-CO" dirty="0"/>
          </a:p>
        </p:txBody>
      </p:sp>
    </p:spTree>
    <p:extLst>
      <p:ext uri="{BB962C8B-B14F-4D97-AF65-F5344CB8AC3E}">
        <p14:creationId xmlns:p14="http://schemas.microsoft.com/office/powerpoint/2010/main" val="63690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22114"/>
          </a:xfrm>
        </p:spPr>
        <p:txBody>
          <a:bodyPr/>
          <a:lstStyle/>
          <a:p>
            <a:r>
              <a:rPr lang="es-CO" i="1" dirty="0" smtClean="0">
                <a:solidFill>
                  <a:srgbClr val="FF0000"/>
                </a:solidFill>
                <a:latin typeface="Algerian" pitchFamily="82" charset="0"/>
              </a:rPr>
              <a:t>Conclusión:</a:t>
            </a:r>
            <a:endParaRPr lang="es-CO" i="1"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4997152"/>
          </a:xfrm>
          <a:solidFill>
            <a:schemeClr val="accent5">
              <a:lumMod val="20000"/>
              <a:lumOff val="80000"/>
            </a:schemeClr>
          </a:solidFill>
        </p:spPr>
        <p:txBody>
          <a:bodyPr>
            <a:normAutofit fontScale="92500" lnSpcReduction="20000"/>
          </a:bodyPr>
          <a:lstStyle/>
          <a:p>
            <a:pPr marL="0" indent="0" algn="ctr">
              <a:buNone/>
            </a:pPr>
            <a:r>
              <a:rPr lang="es-CO" sz="2800" dirty="0"/>
              <a:t>Recuerda la promesa: «</a:t>
            </a:r>
            <a:r>
              <a:rPr lang="es-CO" sz="2800" dirty="0">
                <a:latin typeface="Agency FB" pitchFamily="34" charset="0"/>
              </a:rPr>
              <a:t>y acontecerá que todo aquel que invocare el Nombre del Señor, será </a:t>
            </a:r>
            <a:r>
              <a:rPr lang="es-CO" sz="2800" dirty="0" smtClean="0">
                <a:latin typeface="Agency FB" pitchFamily="34" charset="0"/>
              </a:rPr>
              <a:t>salvo</a:t>
            </a:r>
            <a:r>
              <a:rPr lang="es-CO" sz="2800" dirty="0" smtClean="0"/>
              <a:t>». </a:t>
            </a:r>
            <a:r>
              <a:rPr lang="es-CO" sz="2800" dirty="0" smtClean="0">
                <a:solidFill>
                  <a:srgbClr val="FF0000"/>
                </a:solidFill>
              </a:rPr>
              <a:t>(Hechos 2:21).</a:t>
            </a:r>
          </a:p>
          <a:p>
            <a:pPr marL="0" indent="0" algn="ctr">
              <a:buNone/>
            </a:pPr>
            <a:r>
              <a:rPr lang="es-CO" sz="2800" dirty="0" smtClean="0"/>
              <a:t>«</a:t>
            </a:r>
            <a:r>
              <a:rPr lang="es-CO" sz="2800" dirty="0" smtClean="0">
                <a:latin typeface="Agency FB" pitchFamily="34" charset="0"/>
              </a:rPr>
              <a:t>Porque </a:t>
            </a:r>
            <a:r>
              <a:rPr lang="es-CO" sz="2800" dirty="0">
                <a:latin typeface="Agency FB" pitchFamily="34" charset="0"/>
              </a:rPr>
              <a:t>de tal manera amó Dios al mundo, que ha dado a su Hijo Unigénito, para que </a:t>
            </a:r>
            <a:r>
              <a:rPr lang="es-CO" sz="2800" b="1" u="sng" dirty="0">
                <a:latin typeface="Agency FB" pitchFamily="34" charset="0"/>
              </a:rPr>
              <a:t>todo</a:t>
            </a:r>
            <a:r>
              <a:rPr lang="es-CO" sz="2800" b="1" dirty="0">
                <a:latin typeface="Agency FB" pitchFamily="34" charset="0"/>
              </a:rPr>
              <a:t> </a:t>
            </a:r>
            <a:r>
              <a:rPr lang="es-CO" sz="2800" dirty="0">
                <a:latin typeface="Agency FB" pitchFamily="34" charset="0"/>
              </a:rPr>
              <a:t>aquel que en él cree, no se pierda, mas tenga vida </a:t>
            </a:r>
            <a:r>
              <a:rPr lang="es-CO" sz="2800" dirty="0" smtClean="0">
                <a:latin typeface="Agency FB" pitchFamily="34" charset="0"/>
              </a:rPr>
              <a:t>eterna</a:t>
            </a:r>
            <a:r>
              <a:rPr lang="es-CO" sz="2800" dirty="0" smtClean="0"/>
              <a:t>». </a:t>
            </a:r>
            <a:r>
              <a:rPr lang="es-CO" sz="2800" dirty="0" smtClean="0">
                <a:solidFill>
                  <a:srgbClr val="FF0000"/>
                </a:solidFill>
              </a:rPr>
              <a:t>(Juan 3:16).</a:t>
            </a:r>
          </a:p>
          <a:p>
            <a:pPr marL="0" indent="0" algn="ctr">
              <a:buNone/>
            </a:pPr>
            <a:r>
              <a:rPr lang="es-CO" sz="2800" dirty="0" smtClean="0"/>
              <a:t>Esto nos dice que el único que te puede excluir del reino de los cielos, </a:t>
            </a:r>
            <a:r>
              <a:rPr lang="es-CO" sz="2800" u="sng" dirty="0" smtClean="0"/>
              <a:t>eres tu mimo, con tu auto estima quizá por el suelo, creyendo que tu caso no tiene solución</a:t>
            </a:r>
            <a:r>
              <a:rPr lang="es-CO" sz="2800" dirty="0" smtClean="0"/>
              <a:t>,  </a:t>
            </a:r>
            <a:r>
              <a:rPr lang="es-CO" sz="2800" dirty="0" smtClean="0"/>
              <a:t>con </a:t>
            </a:r>
            <a:r>
              <a:rPr lang="es-CO" sz="2800" smtClean="0"/>
              <a:t>esta actitud, rechazas </a:t>
            </a:r>
            <a:r>
              <a:rPr lang="es-CO" sz="2800" dirty="0" smtClean="0"/>
              <a:t>el llamado que Dios te hace para que vengas a Cristo. </a:t>
            </a:r>
          </a:p>
          <a:p>
            <a:pPr marL="0" indent="0" algn="ctr">
              <a:buNone/>
            </a:pPr>
            <a:r>
              <a:rPr lang="es-CO" sz="2800" i="1" dirty="0" smtClean="0">
                <a:solidFill>
                  <a:srgbClr val="FF0000"/>
                </a:solidFill>
              </a:rPr>
              <a:t>Yo te invito para que vengas  a él ahora mismo, él te ama no importa tu condición física, tu color o los pecados que hayas cometido. Ven a Él ahora mismo, por tanto mi oración, es que Dios te bendiga y que seas grandemente feliz. Amen.   </a:t>
            </a:r>
            <a:endParaRPr lang="es-CO" sz="2800" i="1" dirty="0">
              <a:solidFill>
                <a:srgbClr val="FF0000"/>
              </a:solidFill>
            </a:endParaRPr>
          </a:p>
        </p:txBody>
      </p:sp>
    </p:spTree>
    <p:extLst>
      <p:ext uri="{BB962C8B-B14F-4D97-AF65-F5344CB8AC3E}">
        <p14:creationId xmlns:p14="http://schemas.microsoft.com/office/powerpoint/2010/main" val="134524855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circle(in)">
                                      <p:cBhvr>
                                        <p:cTn id="19" dur="2000"/>
                                        <p:tgtEl>
                                          <p:spTgt spid="3">
                                            <p:txEl>
                                              <p:pRg st="2" end="2"/>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737</TotalTime>
  <Words>2338</Words>
  <Application>Microsoft Office PowerPoint</Application>
  <PresentationFormat>Presentación en pantalla (4:3)</PresentationFormat>
  <Paragraphs>63</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Presentación de PowerPoint</vt:lpstr>
      <vt:lpstr>Presentación de PowerPoint</vt:lpstr>
      <vt:lpstr>En la Biblia encontramos lo siguiente Lev.21.16-23.</vt:lpstr>
      <vt:lpstr>Note que es Dios el que está dando esta orden a Moisés, para que a su vez, él se la transmita a Aarón quien es el Sumo Sacerdote.</vt:lpstr>
      <vt:lpstr>Presentación de PowerPoint</vt:lpstr>
      <vt:lpstr>Presentación de PowerPoint</vt:lpstr>
      <vt:lpstr>Presentación de PowerPoint</vt:lpstr>
      <vt:lpstr>Presentación de PowerPoint</vt:lpstr>
      <vt:lpstr>Presentación de PowerPoint</vt:lpstr>
      <vt:lpstr>Presentación de PowerPoint</vt:lpstr>
      <vt:lpstr>La pregunta que surge ahora es: ¿Qué sistema de sacerdocio estableció Dios en reemplazo del anterior?</vt:lpstr>
      <vt:lpstr>¿De una forma más concreta, quienes eran los sacerdotes de la iglesia en el N. Testamente?</vt:lpstr>
      <vt:lpstr>Presentación de PowerPoint</vt:lpstr>
      <vt:lpstr>Presentación de PowerPoint</vt:lpstr>
      <vt:lpstr>Presentación de PowerPoint</vt:lpstr>
      <vt:lpstr>La parábola de la gran cena</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LICIADO PUEDE PREDICAR HOY</dc:title>
  <dc:creator>FAMILIA FIERRO CH</dc:creator>
  <cp:lastModifiedBy>FAMILIA FIERRO CH</cp:lastModifiedBy>
  <cp:revision>88</cp:revision>
  <dcterms:created xsi:type="dcterms:W3CDTF">2014-01-27T02:43:55Z</dcterms:created>
  <dcterms:modified xsi:type="dcterms:W3CDTF">2014-03-08T13:06:51Z</dcterms:modified>
</cp:coreProperties>
</file>